
<file path=[Content_Types].xml><?xml version="1.0" encoding="utf-8"?>
<Types xmlns="http://schemas.openxmlformats.org/package/2006/content-types">
  <Default Extension="jpeg" ContentType="image/jpeg"/>
  <Default Extension="JPG" ContentType="image/.jpg"/>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15"/>
  </p:handoutMasterIdLst>
  <p:sldIdLst>
    <p:sldId id="410" r:id="rId3"/>
    <p:sldId id="259" r:id="rId5"/>
    <p:sldId id="260" r:id="rId6"/>
    <p:sldId id="258" r:id="rId7"/>
    <p:sldId id="257" r:id="rId8"/>
    <p:sldId id="263" r:id="rId9"/>
    <p:sldId id="264" r:id="rId10"/>
    <p:sldId id="415" r:id="rId11"/>
    <p:sldId id="411" r:id="rId12"/>
    <p:sldId id="416" r:id="rId13"/>
    <p:sldId id="414" r:id="rId1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404040"/>
    <a:srgbClr val="DCDCDC"/>
    <a:srgbClr val="F0F0F0"/>
    <a:srgbClr val="E6E6E6"/>
    <a:srgbClr val="C8C8C8"/>
    <a:srgbClr val="FAFAFA"/>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40" autoAdjust="0"/>
    <p:restoredTop sz="95000" autoAdjust="0"/>
  </p:normalViewPr>
  <p:slideViewPr>
    <p:cSldViewPr snapToGrid="0">
      <p:cViewPr varScale="1">
        <p:scale>
          <a:sx n="104" d="100"/>
          <a:sy n="104" d="100"/>
        </p:scale>
        <p:origin x="144" y="102"/>
      </p:cViewPr>
      <p:guideLst/>
    </p:cSldViewPr>
  </p:slideViewPr>
  <p:outlineViewPr>
    <p:cViewPr>
      <p:scale>
        <a:sx n="33" d="100"/>
        <a:sy n="33" d="100"/>
      </p:scale>
      <p:origin x="0" y="-696"/>
    </p:cViewPr>
  </p:outlineViewPr>
  <p:notesTextViewPr>
    <p:cViewPr>
      <p:scale>
        <a:sx n="3" d="2"/>
        <a:sy n="3" d="2"/>
      </p:scale>
      <p:origin x="0" y="0"/>
    </p:cViewPr>
  </p:notesTextViewPr>
  <p:sorterViewPr>
    <p:cViewPr>
      <p:scale>
        <a:sx n="100" d="100"/>
        <a:sy n="100" d="100"/>
      </p:scale>
      <p:origin x="0" y="0"/>
    </p:cViewPr>
  </p:sorterViewPr>
  <p:notesViewPr>
    <p:cSldViewPr snapToGrid="0">
      <p:cViewPr varScale="1">
        <p:scale>
          <a:sx n="83" d="100"/>
          <a:sy n="83" d="100"/>
        </p:scale>
        <p:origin x="3930" y="108"/>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8" Type="http://schemas.openxmlformats.org/officeDocument/2006/relationships/tableStyles" Target="tableStyles.xml"/><Relationship Id="rId17" Type="http://schemas.openxmlformats.org/officeDocument/2006/relationships/viewProps" Target="viewProps.xml"/><Relationship Id="rId16" Type="http://schemas.openxmlformats.org/officeDocument/2006/relationships/presProps" Target="presProps.xml"/><Relationship Id="rId15" Type="http://schemas.openxmlformats.org/officeDocument/2006/relationships/handoutMaster" Target="handoutMasters/handoutMaster1.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A35FD46-AEB9-4C59-AC85-4055F2AA7DF2}"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1B0FF89-82AD-4D3C-A466-034A37D378DE}"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2.png>
</file>

<file path=ppt/media/image3.wdp>
</file>

<file path=ppt/media/image4.png>
</file>

<file path=ppt/media/image5.wdp>
</file>

<file path=ppt/media/image6.png>
</file>

<file path=ppt/media/image7.wdp>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B9BF9A6-4856-4844-83F7-E6C95F935DBC}"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A3E182-4875-4591-9938-0BEA291C19C1}"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BDAB3498-4CD4-4BED-A607-EE3CE9568E08}"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EA3E182-4875-4591-9938-0BEA291C19C1}"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solidFill>
                  <a:schemeClr val="bg1"/>
                </a:solidFill>
              </a:rPr>
              <a:t>巨石应用：</a:t>
            </a:r>
            <a:r>
              <a:rPr lang="zh-CN" altLang="en-US" i="0" dirty="0">
                <a:solidFill>
                  <a:schemeClr val="bg1"/>
                </a:solidFill>
                <a:effectLst/>
                <a:latin typeface="-apple-system"/>
              </a:rPr>
              <a:t>随着项目的完善、应用功能更新迭代、新功能的增加，应用开始变得庞大臃肿，逐渐成为一个巨石应用，有些功能的开发可能涉及全局，牵一发而动全身，应用越来越难以维护，维护成本也越来越高。每次开发、上线新需求时还需要花费不少的时间来构建项目，对开发人员的开发效率和体验都造成了不好的影响。</a:t>
            </a:r>
            <a:endParaRPr lang="en-US" altLang="zh-CN" i="0" dirty="0">
              <a:solidFill>
                <a:schemeClr val="bg1"/>
              </a:solidFill>
              <a:effectLst/>
              <a:latin typeface="-apple-system"/>
            </a:endParaRPr>
          </a:p>
          <a:p>
            <a:pPr marL="0" marR="0" lvl="0" indent="0" algn="l" defTabSz="914400" rtl="0" eaLnBrk="1" fontAlgn="auto" latinLnBrk="0" hangingPunct="1">
              <a:lnSpc>
                <a:spcPct val="100000"/>
              </a:lnSpc>
              <a:spcBef>
                <a:spcPts val="0"/>
              </a:spcBef>
              <a:spcAft>
                <a:spcPts val="0"/>
              </a:spcAft>
              <a:buClrTx/>
              <a:buSzTx/>
              <a:buFontTx/>
              <a:buNone/>
              <a:defRPr/>
            </a:pPr>
            <a:r>
              <a:rPr lang="zh-CN" altLang="en-US" i="0" dirty="0">
                <a:solidFill>
                  <a:schemeClr val="bg1"/>
                </a:solidFill>
                <a:effectLst/>
                <a:latin typeface="-apple-system"/>
              </a:rPr>
              <a:t>因此将一个巨石应用拆分为多个子应用势在必行。一般情况下，我们会基于业务来拆分应用。每个应用都有一个自己的仓库，独立开发、独立部署、独立访问、独立维护，还可以根据团队的特点自主选择适合自己的技术栈，极大的提升了开发人员的效率和体验。</a:t>
            </a:r>
            <a:endParaRPr lang="zh-CN" altLang="en-US" dirty="0">
              <a:solidFill>
                <a:schemeClr val="bg1"/>
              </a:solidFill>
            </a:endParaRPr>
          </a:p>
        </p:txBody>
      </p:sp>
      <p:sp>
        <p:nvSpPr>
          <p:cNvPr id="4" name="灯片编号占位符 3"/>
          <p:cNvSpPr>
            <a:spLocks noGrp="1"/>
          </p:cNvSpPr>
          <p:nvPr>
            <p:ph type="sldNum" sz="quarter" idx="5"/>
          </p:nvPr>
        </p:nvSpPr>
        <p:spPr/>
        <p:txBody>
          <a:bodyPr/>
          <a:lstStyle/>
          <a:p>
            <a:fld id="{2EA3E182-4875-4591-9938-0BEA291C19C1}"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b="0" i="0" dirty="0">
                <a:solidFill>
                  <a:srgbClr val="121212"/>
                </a:solidFill>
                <a:effectLst/>
                <a:latin typeface="-apple-system"/>
              </a:rPr>
              <a:t>Web Components</a:t>
            </a:r>
            <a:r>
              <a:rPr lang="zh-CN" altLang="en-US" b="0" i="0" dirty="0">
                <a:solidFill>
                  <a:srgbClr val="121212"/>
                </a:solidFill>
                <a:effectLst/>
                <a:latin typeface="-apple-system"/>
              </a:rPr>
              <a:t>是通过创建自定义元素</a:t>
            </a:r>
            <a:r>
              <a:rPr lang="en-US" altLang="zh-CN" b="0" i="0" dirty="0">
                <a:solidFill>
                  <a:srgbClr val="121212"/>
                </a:solidFill>
                <a:effectLst/>
                <a:latin typeface="-apple-system"/>
              </a:rPr>
              <a:t>+</a:t>
            </a:r>
            <a:r>
              <a:rPr lang="zh-CN" altLang="en-US" b="0" i="0" dirty="0">
                <a:solidFill>
                  <a:srgbClr val="121212"/>
                </a:solidFill>
                <a:effectLst/>
                <a:latin typeface="-apple-system"/>
              </a:rPr>
              <a:t>服务端渲染实现微前端的，过程略繁琐，通信也很复杂，并且需要使用浏览器的新特性实现。</a:t>
            </a:r>
            <a:endParaRPr lang="en-US" altLang="zh-CN" b="0" i="0" dirty="0">
              <a:solidFill>
                <a:srgbClr val="333333"/>
              </a:solidFill>
              <a:effectLst/>
              <a:latin typeface="Open Sans" panose="020B0606030504020204" pitchFamily="34" charset="0"/>
            </a:endParaRPr>
          </a:p>
          <a:p>
            <a:pPr marL="0" marR="0" lvl="0" indent="0" algn="l" defTabSz="914400" rtl="0" eaLnBrk="1" fontAlgn="auto" latinLnBrk="0" hangingPunct="1">
              <a:lnSpc>
                <a:spcPct val="100000"/>
              </a:lnSpc>
              <a:spcBef>
                <a:spcPts val="0"/>
              </a:spcBef>
              <a:spcAft>
                <a:spcPts val="0"/>
              </a:spcAft>
              <a:buClrTx/>
              <a:buSzTx/>
              <a:buFontTx/>
              <a:buNone/>
              <a:defRPr/>
            </a:pPr>
            <a:r>
              <a:rPr lang="zh-CN" altLang="en-US" b="0" i="0" dirty="0">
                <a:solidFill>
                  <a:srgbClr val="333333"/>
                </a:solidFill>
                <a:effectLst/>
                <a:latin typeface="Open Sans" panose="020B0606030504020204" pitchFamily="34" charset="0"/>
              </a:rPr>
              <a:t>实现微前端的方式有很多种，在明白了什么是微前端的核心思想之后，此时我们再来看一看到底什么是微前端。</a:t>
            </a:r>
            <a:endParaRPr lang="en-US" altLang="zh-CN" b="0" i="0" dirty="0">
              <a:solidFill>
                <a:srgbClr val="333333"/>
              </a:solidFill>
              <a:effectLst/>
              <a:latin typeface="Open Sans" panose="020B0606030504020204" pitchFamily="34" charset="0"/>
            </a:endParaRPr>
          </a:p>
        </p:txBody>
      </p:sp>
      <p:sp>
        <p:nvSpPr>
          <p:cNvPr id="4" name="灯片编号占位符 3"/>
          <p:cNvSpPr>
            <a:spLocks noGrp="1"/>
          </p:cNvSpPr>
          <p:nvPr>
            <p:ph type="sldNum" sz="quarter" idx="5"/>
          </p:nvPr>
        </p:nvSpPr>
        <p:spPr/>
        <p:txBody>
          <a:bodyPr/>
          <a:lstStyle/>
          <a:p>
            <a:fld id="{2EA3E182-4875-4591-9938-0BEA291C19C1}"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6" Type="http://schemas.openxmlformats.org/officeDocument/2006/relationships/tags" Target="../tags/tag56.xml"/><Relationship Id="rId5" Type="http://schemas.openxmlformats.org/officeDocument/2006/relationships/tags" Target="../tags/tag55.xml"/><Relationship Id="rId4" Type="http://schemas.openxmlformats.org/officeDocument/2006/relationships/tags" Target="../tags/tag54.xml"/><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7" Type="http://schemas.openxmlformats.org/officeDocument/2006/relationships/tags" Target="../tags/tag10.xml"/><Relationship Id="rId6" Type="http://schemas.openxmlformats.org/officeDocument/2006/relationships/tags" Target="../tags/tag9.xml"/><Relationship Id="rId5" Type="http://schemas.openxmlformats.org/officeDocument/2006/relationships/tags" Target="../tags/tag8.xml"/><Relationship Id="rId4" Type="http://schemas.openxmlformats.org/officeDocument/2006/relationships/tags" Target="../tags/tag7.xml"/><Relationship Id="rId3" Type="http://schemas.openxmlformats.org/officeDocument/2006/relationships/tags" Target="../tags/tag6.xml"/><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7" Type="http://schemas.openxmlformats.org/officeDocument/2006/relationships/tags" Target="../tags/tag21.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29.xml"/><Relationship Id="rId8" Type="http://schemas.openxmlformats.org/officeDocument/2006/relationships/tags" Target="../tags/tag28.xml"/><Relationship Id="rId7" Type="http://schemas.openxmlformats.org/officeDocument/2006/relationships/tags" Target="../tags/tag27.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tags" Target="../tags/tag33.xml"/><Relationship Id="rId4" Type="http://schemas.openxmlformats.org/officeDocument/2006/relationships/tags" Target="../tags/tag32.xml"/><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6" Type="http://schemas.openxmlformats.org/officeDocument/2006/relationships/tags" Target="../tags/tag47.xml"/><Relationship Id="rId5" Type="http://schemas.openxmlformats.org/officeDocument/2006/relationships/tags" Target="../tags/tag46.xml"/><Relationship Id="rId4" Type="http://schemas.openxmlformats.org/officeDocument/2006/relationships/tags" Target="../tags/tag45.xml"/><Relationship Id="rId3" Type="http://schemas.openxmlformats.org/officeDocument/2006/relationships/tags" Target="../tags/tag44.xml"/><Relationship Id="rId2" Type="http://schemas.openxmlformats.org/officeDocument/2006/relationships/tags" Target="../tags/tag43.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2"/>
            </p:custDataLst>
          </p:nvPr>
        </p:nvSpPr>
        <p:spPr>
          <a:xfrm>
            <a:off x="1198800" y="914400"/>
            <a:ext cx="9799200" cy="2570400"/>
          </a:xfrm>
        </p:spPr>
        <p:txBody>
          <a:bodyPr lIns="90000" tIns="46800" rIns="90000" bIns="46800" anchor="b" anchorCtr="0">
            <a:normAutofit/>
          </a:bodyPr>
          <a:lstStyle>
            <a:lvl1pPr algn="ctr">
              <a:defRPr sz="6000"/>
            </a:lvl1pPr>
          </a:lstStyle>
          <a:p>
            <a:r>
              <a:rPr lang="zh-CN" altLang="en-US" dirty="0"/>
              <a:t>单击此处编辑标题</a:t>
            </a:r>
            <a:endParaRPr lang="zh-CN" altLang="en-US" dirty="0"/>
          </a:p>
        </p:txBody>
      </p:sp>
      <p:sp>
        <p:nvSpPr>
          <p:cNvPr id="3" name="副标题 2"/>
          <p:cNvSpPr>
            <a:spLocks noGrp="1"/>
          </p:cNvSpPr>
          <p:nvPr>
            <p:ph type="subTitle" idx="1" hasCustomPrompt="1"/>
            <p:custDataLst>
              <p:tags r:id="rId3"/>
            </p:custDataLst>
          </p:nvPr>
        </p:nvSpPr>
        <p:spPr>
          <a:xfrm>
            <a:off x="1198800" y="3560400"/>
            <a:ext cx="9799200" cy="1472400"/>
          </a:xfrm>
        </p:spPr>
        <p:txBody>
          <a:bodyPr lIns="90000" tIns="46800" rIns="90000" bIns="46800">
            <a:normAutofit/>
          </a:bodyPr>
          <a:lstStyle>
            <a:lvl1pPr marL="0" indent="0" algn="ctr">
              <a:lnSpc>
                <a:spcPct val="110000"/>
              </a:lnSpc>
              <a:buNone/>
              <a:defRPr sz="2400" spc="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16" name="日期占位符 15"/>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5"/>
            </p:custDataLst>
          </p:nvPr>
        </p:nvSpPr>
        <p:spPr/>
        <p:txBody>
          <a:bodyPr/>
          <a:lstStyle/>
          <a:p>
            <a:endParaRPr lang="zh-CN" altLang="en-US" dirty="0"/>
          </a:p>
        </p:txBody>
      </p:sp>
      <p:sp>
        <p:nvSpPr>
          <p:cNvPr id="18" name="灯片编号占位符 17"/>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08400" y="774000"/>
            <a:ext cx="10972800" cy="5482800"/>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5"/>
            </p:custDataLst>
          </p:nvPr>
        </p:nvSpPr>
        <p:spPr>
          <a:xfrm>
            <a:off x="1198800" y="2484000"/>
            <a:ext cx="9799200" cy="1018800"/>
          </a:xfrm>
        </p:spPr>
        <p:txBody>
          <a:bodyPr vert="horz" lIns="90000" tIns="46800" rIns="90000" bIns="46800" rtlCol="0" anchor="t" anchorCtr="0">
            <a:normAutofit/>
          </a:bodyPr>
          <a:lstStyle>
            <a:lvl1pPr algn="ctr">
              <a:defRPr sz="6000"/>
            </a:lvl1pPr>
          </a:lstStyle>
          <a:p>
            <a:pPr lvl="0"/>
            <a:r>
              <a:rPr>
                <a:sym typeface="+mn-ea"/>
              </a:rPr>
              <a:t>单击此处编辑标题</a:t>
            </a:r>
            <a:endParaRPr>
              <a:sym typeface="+mn-ea"/>
            </a:endParaRPr>
          </a:p>
        </p:txBody>
      </p:sp>
      <p:sp>
        <p:nvSpPr>
          <p:cNvPr id="7" name="文本占位符 6"/>
          <p:cNvSpPr>
            <a:spLocks noGrp="1"/>
          </p:cNvSpPr>
          <p:nvPr>
            <p:ph type="body" sz="quarter" idx="13"/>
            <p:custDataLst>
              <p:tags r:id="rId6"/>
            </p:custDataLst>
          </p:nvPr>
        </p:nvSpPr>
        <p:spPr>
          <a:xfrm>
            <a:off x="1198800" y="3560400"/>
            <a:ext cx="9799200" cy="471600"/>
          </a:xfrm>
        </p:spPr>
        <p:txBody>
          <a:bodyPr lIns="90000" tIns="46800" rIns="90000" bIns="46800">
            <a:normAutofit/>
          </a:bodyPr>
          <a:lstStyle>
            <a:lvl1pPr algn="ctr">
              <a:lnSpc>
                <a:spcPct val="110000"/>
              </a:lnSpc>
              <a:buNone/>
              <a:defRPr sz="2400" spc="200"/>
            </a:lvl1pPr>
          </a:lstStyle>
          <a:p>
            <a:pPr lvl="0"/>
            <a:r>
              <a:rPr lang="zh-CN" altLang="en-US" dirty="0"/>
              <a:t>单击此处编辑母版文本样式</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bg>
      <p:bgPr>
        <a:blipFill dpi="0" rotWithShape="1">
          <a:blip r:embed="rId2">
            <a:lum/>
          </a:blip>
          <a:srcRect/>
          <a:stretch>
            <a:fillRect t="-4000" b="-4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3"/>
            </p:custDataLst>
          </p:nvPr>
        </p:nvSpPr>
        <p:spPr>
          <a:xfrm>
            <a:off x="608400" y="608400"/>
            <a:ext cx="10969200" cy="705600"/>
          </a:xfrm>
        </p:spPr>
        <p:txBody>
          <a:bodyPr vert="horz" lIns="90000" tIns="46800" rIns="90000" bIns="46800" rtlCol="0" anchor="ctr" anchorCtr="0">
            <a:normAutofit/>
          </a:body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4"/>
            </p:custDataLst>
          </p:nvPr>
        </p:nvSpPr>
        <p:spPr>
          <a:xfrm>
            <a:off x="608400" y="1490400"/>
            <a:ext cx="10969200" cy="4759200"/>
          </a:xfrm>
        </p:spPr>
        <p:txBody>
          <a:bodyPr vert="horz" lIns="90000" tIns="46800" rIns="90000" bIns="46800" rtlCol="0">
            <a:normAutofit/>
          </a:body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日期占位符 3"/>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6"/>
            </p:custDataLst>
          </p:nvPr>
        </p:nvSpPr>
        <p:spPr/>
        <p:txBody>
          <a:bodyPr/>
          <a:lstStyle/>
          <a:p>
            <a:endParaRPr lang="zh-CN" altLang="en-US"/>
          </a:p>
        </p:txBody>
      </p:sp>
      <p:sp>
        <p:nvSpPr>
          <p:cNvPr id="6" name="灯片编号占位符 5"/>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1990800" y="3848400"/>
            <a:ext cx="7768800" cy="766800"/>
          </a:xfrm>
        </p:spPr>
        <p:txBody>
          <a:bodyPr lIns="90000" tIns="46800" rIns="90000" bIns="46800" anchor="b" anchorCtr="0">
            <a:normAutofit/>
          </a:bodyPr>
          <a:lstStyle>
            <a:lvl1pPr>
              <a:defRPr sz="4400"/>
            </a:lvl1pPr>
          </a:lstStyle>
          <a:p>
            <a:r>
              <a:rPr lang="zh-CN" altLang="en-US" dirty="0"/>
              <a:t>单击此处编辑标题</a:t>
            </a:r>
            <a:endParaRPr lang="zh-CN" altLang="en-US" dirty="0"/>
          </a:p>
        </p:txBody>
      </p:sp>
      <p:sp>
        <p:nvSpPr>
          <p:cNvPr id="3" name="文本占位符 2"/>
          <p:cNvSpPr>
            <a:spLocks noGrp="1"/>
          </p:cNvSpPr>
          <p:nvPr>
            <p:ph type="body" idx="1" hasCustomPrompt="1"/>
            <p:custDataLst>
              <p:tags r:id="rId3"/>
            </p:custDataLst>
          </p:nvPr>
        </p:nvSpPr>
        <p:spPr>
          <a:xfrm>
            <a:off x="1990800" y="4615200"/>
            <a:ext cx="7768800" cy="867600"/>
          </a:xfrm>
        </p:spPr>
        <p:txBody>
          <a:bodyPr lIns="90000" tIns="46800" rIns="90000" bIns="46800">
            <a:normAutofit/>
          </a:bodyPr>
          <a:lstStyle>
            <a:lvl1pPr marL="0" indent="0">
              <a:buNone/>
              <a:defRPr sz="1800">
                <a:solidFill>
                  <a:schemeClr val="tx1">
                    <a:lumMod val="65000"/>
                    <a:lumOff val="3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dirty="0">
                <a:sym typeface="+mn-ea"/>
              </a:rPr>
              <a:t>单击此处编辑母版标题样式</a:t>
            </a:r>
            <a:endParaRPr dirty="0">
              <a:sym typeface="+mn-ea"/>
            </a:endParaRPr>
          </a:p>
        </p:txBody>
      </p:sp>
      <p:sp>
        <p:nvSpPr>
          <p:cNvPr id="3" name="内容占位符 2"/>
          <p:cNvSpPr>
            <a:spLocks noGrp="1"/>
          </p:cNvSpPr>
          <p:nvPr>
            <p:ph sz="half" idx="1"/>
            <p:custDataLst>
              <p:tags r:id="rId3"/>
            </p:custDataLst>
          </p:nvPr>
        </p:nvSpPr>
        <p:spPr>
          <a:xfrm>
            <a:off x="608400" y="1501200"/>
            <a:ext cx="5176800" cy="4748400"/>
          </a:xfrm>
        </p:spPr>
        <p:txBody>
          <a:bodyPr vert="horz" lIns="90000" tIns="46800" rIns="90000" bIns="46800" rtlCol="0">
            <a:normAutofit/>
          </a:body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内容占位符 3"/>
          <p:cNvSpPr>
            <a:spLocks noGrp="1"/>
          </p:cNvSpPr>
          <p:nvPr>
            <p:ph sz="half" idx="2"/>
            <p:custDataLst>
              <p:tags r:id="rId4"/>
            </p:custDataLst>
          </p:nvPr>
        </p:nvSpPr>
        <p:spPr>
          <a:xfrm>
            <a:off x="6411600" y="1501200"/>
            <a:ext cx="5176800" cy="4748400"/>
          </a:xfrm>
        </p:spPr>
        <p:txBody>
          <a:bodyPr lIns="90000" tIns="46800" rIns="90000" bIns="4680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dirty="0">
                <a:sym typeface="+mn-ea"/>
              </a:rPr>
              <a:t>单击此处编辑母版标题样式</a:t>
            </a:r>
            <a:endParaRPr dirty="0">
              <a:sym typeface="+mn-ea"/>
            </a:endParaRPr>
          </a:p>
        </p:txBody>
      </p:sp>
      <p:sp>
        <p:nvSpPr>
          <p:cNvPr id="3" name="文本占位符 2"/>
          <p:cNvSpPr>
            <a:spLocks noGrp="1"/>
          </p:cNvSpPr>
          <p:nvPr>
            <p:ph type="body" idx="1" hasCustomPrompt="1"/>
            <p:custDataLst>
              <p:tags r:id="rId3"/>
            </p:custDataLst>
          </p:nvPr>
        </p:nvSpPr>
        <p:spPr>
          <a:xfrm>
            <a:off x="608400" y="1429200"/>
            <a:ext cx="5342400" cy="381600"/>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08400" y="1854000"/>
            <a:ext cx="5342400" cy="4395600"/>
          </a:xfrm>
        </p:spPr>
        <p:txBody>
          <a:bodyPr vert="horz" lIns="101600" tIns="0" rIns="82550" bIns="0" rtlCol="0">
            <a:normAutofit/>
          </a:body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custDataLst>
              <p:tags r:id="rId5"/>
            </p:custDataLst>
          </p:nvPr>
        </p:nvSpPr>
        <p:spPr>
          <a:xfrm>
            <a:off x="6235750" y="1421729"/>
            <a:ext cx="5342400" cy="381600"/>
          </a:xfrm>
        </p:spPr>
        <p:txBody>
          <a:bodyPr vert="horz" lIns="101600" tIns="38100" rIns="76200" bIns="38100" rtlCol="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6"/>
            </p:custDataLst>
          </p:nvPr>
        </p:nvSpPr>
        <p:spPr>
          <a:xfrm>
            <a:off x="6235750" y="1854000"/>
            <a:ext cx="5342400" cy="4395600"/>
          </a:xfrm>
        </p:spPr>
        <p:txBody>
          <a:bodyPr vert="horz" lIns="101600" tIns="0" rIns="82550" bIns="0" rtlCol="0">
            <a:normAutofit/>
          </a:body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a:sym typeface="+mn-ea"/>
              </a:rPr>
              <a:t>单击此处编辑母版标题样式</a:t>
            </a:r>
            <a:endParaRPr>
              <a:sym typeface="+mn-ea"/>
            </a:endParaRPr>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2"/>
            </p:custDataLst>
          </p:nvPr>
        </p:nvSpPr>
        <p:spPr>
          <a:xfrm>
            <a:off x="608400" y="1555200"/>
            <a:ext cx="5233077" cy="4608000"/>
          </a:xfrm>
        </p:spPr>
        <p:txBody>
          <a:bodyPr vert="horz" lIns="90000" tIns="46800" rIns="90000" bIns="46800" rtlCol="0">
            <a:normAutofit/>
          </a:bodyPr>
          <a:lstStyle>
            <a:lvl1pPr>
              <a:buNone/>
              <a:defRPr sz="1600"/>
            </a:lvl1pPr>
          </a:lstStyle>
          <a:p>
            <a:pPr lvl="0"/>
            <a:endParaRPr dirty="0">
              <a:sym typeface="+mn-ea"/>
            </a:endParaRPr>
          </a:p>
        </p:txBody>
      </p:sp>
      <p:sp>
        <p:nvSpPr>
          <p:cNvPr id="4" name="文本占位符 3"/>
          <p:cNvSpPr>
            <a:spLocks noGrp="1"/>
          </p:cNvSpPr>
          <p:nvPr>
            <p:ph type="body" sz="half" idx="2"/>
            <p:custDataLst>
              <p:tags r:id="rId3"/>
            </p:custDataLst>
          </p:nvPr>
        </p:nvSpPr>
        <p:spPr>
          <a:xfrm>
            <a:off x="6350400" y="1555200"/>
            <a:ext cx="5227200" cy="4608000"/>
          </a:xfrm>
        </p:spPr>
        <p:txBody>
          <a:bodyPr vert="horz" lIns="90000" tIns="46800" rIns="90000" bIns="46800" rtlCol="0">
            <a:normAutofit/>
          </a:bodyPr>
          <a:lstStyle>
            <a:lvl1pPr>
              <a:buNone/>
              <a:defRPr sz="1600"/>
            </a:lvl1pPr>
          </a:lstStyle>
          <a:p>
            <a:pPr lvl="0"/>
            <a:r>
              <a:rPr dirty="0">
                <a:sym typeface="+mn-ea"/>
              </a:rPr>
              <a:t>单击此处编辑母版文本样式</a:t>
            </a:r>
            <a:endParaRPr dirty="0">
              <a:sym typeface="+mn-ea"/>
            </a:endParaRPr>
          </a:p>
        </p:txBody>
      </p:sp>
      <p:sp>
        <p:nvSpPr>
          <p:cNvPr id="5" name="日期占位符 4"/>
          <p:cNvSpPr>
            <a:spLocks noGrp="1"/>
          </p:cNvSpPr>
          <p:nvPr>
            <p:ph type="dt" sz="half" idx="10"/>
            <p:custDataLst>
              <p:tags r:id="rId4"/>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5"/>
            </p:custDataLst>
          </p:nvPr>
        </p:nvSpPr>
        <p:spPr/>
        <p:txBody>
          <a:bodyPr/>
          <a:lstStyle/>
          <a:p>
            <a:endParaRPr lang="zh-CN"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fld>
            <a:endParaRPr lang="zh-CN" altLang="en-US"/>
          </a:p>
        </p:txBody>
      </p:sp>
      <p:sp>
        <p:nvSpPr>
          <p:cNvPr id="9" name="标题 8"/>
          <p:cNvSpPr>
            <a:spLocks noGrp="1"/>
          </p:cNvSpPr>
          <p:nvPr>
            <p:ph type="title"/>
            <p:custDataLst>
              <p:tags r:id="rId7"/>
            </p:custDataLst>
          </p:nvPr>
        </p:nvSpPr>
        <p:spPr/>
        <p:txBody>
          <a:bodyPr/>
          <a:lstStyle/>
          <a:p>
            <a:r>
              <a:rPr lang="zh-CN" altLang="en-US"/>
              <a:t>单击此处编辑母版标题样式</a:t>
            </a:r>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2"/>
            </p:custDataLst>
          </p:nvPr>
        </p:nvSpPr>
        <p:spPr>
          <a:xfrm>
            <a:off x="10234800" y="914400"/>
            <a:ext cx="1044000" cy="5029200"/>
          </a:xfrm>
        </p:spPr>
        <p:txBody>
          <a:bodyPr vert="eaVert" lIns="90000" tIns="46800" rIns="90000" bIns="46800" rtlCol="0" anchor="ctr" anchorCtr="0">
            <a:normAutofit/>
          </a:bodyPr>
          <a:lstStyle>
            <a:lvl1pPr>
              <a:buNone/>
              <a:defRPr sz="2800"/>
            </a:lvl1pPr>
          </a:lstStyle>
          <a:p>
            <a:pPr lvl="0"/>
            <a:r>
              <a:rPr dirty="0">
                <a:sym typeface="+mn-ea"/>
              </a:rPr>
              <a:t>单击此处编辑标题</a:t>
            </a:r>
            <a:endParaRPr dirty="0">
              <a:sym typeface="+mn-ea"/>
            </a:endParaRPr>
          </a:p>
        </p:txBody>
      </p:sp>
      <p:sp>
        <p:nvSpPr>
          <p:cNvPr id="3" name="竖排文字占位符 2"/>
          <p:cNvSpPr>
            <a:spLocks noGrp="1"/>
          </p:cNvSpPr>
          <p:nvPr>
            <p:ph type="body" orient="vert" idx="1"/>
            <p:custDataLst>
              <p:tags r:id="rId3"/>
            </p:custDataLst>
          </p:nvPr>
        </p:nvSpPr>
        <p:spPr>
          <a:xfrm>
            <a:off x="914400" y="914400"/>
            <a:ext cx="9169200" cy="5029200"/>
          </a:xfrm>
        </p:spPr>
        <p:txBody>
          <a:bodyPr vert="eaVert" lIns="46800" tIns="46800" rIns="46800" bIns="46800"/>
          <a:lstStyle>
            <a:lvl1pPr marL="228600" indent="-228600">
              <a:spcAft>
                <a:spcPts val="1000"/>
              </a:spcAft>
              <a:defRPr spc="300"/>
            </a:lvl1pPr>
            <a:lvl2pPr marL="685800" indent="-228600">
              <a:defRPr spc="300"/>
            </a:lvl2pPr>
            <a:lvl3pPr marL="1143000" indent="-228600">
              <a:defRPr spc="300"/>
            </a:lvl3pPr>
            <a:lvl4pPr marL="1600200" indent="-228600">
              <a:defRPr spc="300"/>
            </a:lvl4pPr>
            <a:lvl5pPr marL="2057400" indent="-228600">
              <a:defRPr spc="3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9" Type="http://schemas.openxmlformats.org/officeDocument/2006/relationships/theme" Target="../theme/theme1.xml"/><Relationship Id="rId18" Type="http://schemas.openxmlformats.org/officeDocument/2006/relationships/tags" Target="../tags/tag62.xml"/><Relationship Id="rId17" Type="http://schemas.openxmlformats.org/officeDocument/2006/relationships/tags" Target="../tags/tag61.xml"/><Relationship Id="rId16" Type="http://schemas.openxmlformats.org/officeDocument/2006/relationships/tags" Target="../tags/tag60.xml"/><Relationship Id="rId15" Type="http://schemas.openxmlformats.org/officeDocument/2006/relationships/tags" Target="../tags/tag59.xml"/><Relationship Id="rId14" Type="http://schemas.openxmlformats.org/officeDocument/2006/relationships/tags" Target="../tags/tag58.xml"/><Relationship Id="rId13" Type="http://schemas.openxmlformats.org/officeDocument/2006/relationships/tags" Target="../tags/tag57.xml"/><Relationship Id="rId12" Type="http://schemas.openxmlformats.org/officeDocument/2006/relationships/image" Target="../media/image1.jpe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2">
            <a:lum/>
          </a:blip>
          <a:srcRect/>
          <a:stretch>
            <a:fillRect t="-4000" b="-4000"/>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3"/>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4"/>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5"/>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latin typeface="Arial" panose="020B0604020202020204" pitchFamily="34" charset="0"/>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16"/>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latin typeface="Arial" panose="020B0604020202020204" pitchFamily="34" charset="0"/>
                <a:ea typeface="微软雅黑" panose="020B0503020204020204" pitchFamily="34" charset="-122"/>
              </a:defRPr>
            </a:lvl1pPr>
          </a:lstStyle>
          <a:p>
            <a:endParaRPr lang="zh-CN" altLang="en-US" dirty="0"/>
          </a:p>
        </p:txBody>
      </p:sp>
      <p:sp>
        <p:nvSpPr>
          <p:cNvPr id="6" name="灯片编号占位符 5"/>
          <p:cNvSpPr>
            <a:spLocks noGrp="1"/>
          </p:cNvSpPr>
          <p:nvPr>
            <p:ph type="sldNum" sz="quarter" idx="4"/>
            <p:custDataLst>
              <p:tags r:id="rId17"/>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latin typeface="Arial" panose="020B0604020202020204" pitchFamily="34" charset="0"/>
                <a:ea typeface="微软雅黑" panose="020B0503020204020204" pitchFamily="34" charset="-122"/>
              </a:defRPr>
            </a:lvl1pPr>
          </a:lstStyle>
          <a:p>
            <a:fld id="{49AE70B2-8BF9-45C0-BB95-33D1B9D3A854}" type="slidenum">
              <a:rPr lang="zh-CN" altLang="en-US" smtClean="0"/>
            </a:fld>
            <a:endParaRPr lang="zh-CN" altLang="en-US" dirty="0"/>
          </a:p>
        </p:txBody>
      </p:sp>
    </p:spTree>
    <p:custDataLst>
      <p:tags r:id="rId18"/>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notesSlide" Target="../notesSlides/notesSlide1.xml"/><Relationship Id="rId8" Type="http://schemas.openxmlformats.org/officeDocument/2006/relationships/slideLayout" Target="../slideLayouts/slideLayout2.xml"/><Relationship Id="rId7" Type="http://schemas.openxmlformats.org/officeDocument/2006/relationships/image" Target="../media/image8.png"/><Relationship Id="rId6" Type="http://schemas.microsoft.com/office/2007/relationships/hdphoto" Target="../media/image7.wdp"/><Relationship Id="rId5" Type="http://schemas.openxmlformats.org/officeDocument/2006/relationships/image" Target="../media/image6.png"/><Relationship Id="rId4" Type="http://schemas.microsoft.com/office/2007/relationships/hdphoto" Target="../media/image5.wdp"/><Relationship Id="rId3" Type="http://schemas.openxmlformats.org/officeDocument/2006/relationships/image" Target="../media/image4.png"/><Relationship Id="rId2" Type="http://schemas.microsoft.com/office/2007/relationships/hdphoto" Target="../media/image3.wdp"/><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9" Type="http://schemas.openxmlformats.org/officeDocument/2006/relationships/slideLayout" Target="../slideLayouts/slideLayout2.xml"/><Relationship Id="rId8" Type="http://schemas.openxmlformats.org/officeDocument/2006/relationships/hyperlink" Target="http://www.baidu.com" TargetMode="External"/><Relationship Id="rId7" Type="http://schemas.openxmlformats.org/officeDocument/2006/relationships/hyperlink" Target="https://tech.meituan.com/2020/02/27/meituan-waimai-micro-frontends-practice.html" TargetMode="External"/><Relationship Id="rId6" Type="http://schemas.openxmlformats.org/officeDocument/2006/relationships/hyperlink" Target="https://mp.weixin.qq.com/s/Xb-P9ubzrXGmtTE8xhK8TQ" TargetMode="External"/><Relationship Id="rId5" Type="http://schemas.openxmlformats.org/officeDocument/2006/relationships/hyperlink" Target="https://juejin.cn/post/6976997881605521445" TargetMode="External"/><Relationship Id="rId4" Type="http://schemas.openxmlformats.org/officeDocument/2006/relationships/hyperlink" Target="https://blog.csdn.net/qq_21793443/article/details/105293348" TargetMode="External"/><Relationship Id="rId3" Type="http://schemas.openxmlformats.org/officeDocument/2006/relationships/hyperlink" Target="https://zhuanlan.zhihu.com/p/141530392" TargetMode="External"/><Relationship Id="rId2" Type="http://schemas.openxmlformats.org/officeDocument/2006/relationships/hyperlink" Target="https://juejin.cn/post/6955341801381167112" TargetMode="External"/><Relationship Id="rId1" Type="http://schemas.openxmlformats.org/officeDocument/2006/relationships/hyperlink" Target="https://zhuanlan.zhihu.com/p/96464401" TargetMode="Externa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hyperlink" Target="https://qiankun.umijs.org/zh/guide"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1">
            <a:lum/>
            <a:extLst>
              <a:ext uri="{BEBA8EAE-BF5A-486C-A8C5-ECC9F3942E4B}">
                <a14:imgProps xmlns:a14="http://schemas.microsoft.com/office/drawing/2010/main">
                  <a14:imgLayer r:embed="rId2">
                    <a14:imgEffect>
                      <a14:artisticPencilGrayscale/>
                    </a14:imgEffect>
                  </a14:imgLayer>
                </a14:imgProps>
              </a:ext>
            </a:extLst>
          </a:blip>
          <a:srcRect/>
          <a:stretch>
            <a:fillRect t="-4000" b="-4000"/>
          </a:stretch>
        </a:blipFill>
        <a:effectLst/>
      </p:bgPr>
    </p:bg>
    <p:spTree>
      <p:nvGrpSpPr>
        <p:cNvPr id="1" name=""/>
        <p:cNvGrpSpPr/>
        <p:nvPr/>
      </p:nvGrpSpPr>
      <p:grpSpPr>
        <a:xfrm>
          <a:off x="0" y="0"/>
          <a:ext cx="0" cy="0"/>
          <a:chOff x="0" y="0"/>
          <a:chExt cx="0" cy="0"/>
        </a:xfrm>
      </p:grpSpPr>
      <p:sp>
        <p:nvSpPr>
          <p:cNvPr id="14" name="Rectangle 7"/>
          <p:cNvSpPr>
            <a:spLocks noGrp="1" noRot="1" noChangeAspect="1" noMove="1" noResize="1" noEditPoints="1" noAdjustHandles="1" noChangeArrowheads="1" noChangeShapeType="1" noTextEdit="1"/>
          </p:cNvSpPr>
          <p:nvPr/>
        </p:nvSpPr>
        <p:spPr bwMode="white">
          <a:xfrm>
            <a:off x="0" y="0"/>
            <a:ext cx="12192000" cy="6858000"/>
          </a:xfrm>
          <a:prstGeom prst="rect">
            <a:avLst/>
          </a:prstGeom>
          <a:solidFill>
            <a:schemeClr val="bg1"/>
          </a:solidFill>
          <a:ln>
            <a:noFill/>
          </a:ln>
          <a:effectLst/>
        </p:spPr>
      </p:sp>
      <p:pic>
        <p:nvPicPr>
          <p:cNvPr id="3" name="图片 2"/>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85000"/>
                    </a14:imgEffect>
                  </a14:imgLayer>
                </a14:imgProps>
              </a:ext>
              <a:ext uri="{28A0092B-C50C-407E-A947-70E740481C1C}">
                <a14:useLocalDpi xmlns:a14="http://schemas.microsoft.com/office/drawing/2010/main" val="0"/>
              </a:ext>
            </a:extLst>
          </a:blip>
          <a:srcRect l="26306" t="-598" b="26904"/>
          <a:stretch>
            <a:fillRect/>
          </a:stretch>
        </p:blipFill>
        <p:spPr>
          <a:xfrm flipH="1" flipV="1">
            <a:off x="10" y="4"/>
            <a:ext cx="12191980" cy="6926575"/>
          </a:xfrm>
          <a:prstGeom prst="rect">
            <a:avLst/>
          </a:prstGeom>
        </p:spPr>
      </p:pic>
      <p:sp>
        <p:nvSpPr>
          <p:cNvPr id="27" name="文本框 26"/>
          <p:cNvSpPr txBox="1"/>
          <p:nvPr/>
        </p:nvSpPr>
        <p:spPr>
          <a:xfrm>
            <a:off x="1393873" y="1602724"/>
            <a:ext cx="2507568" cy="2399665"/>
          </a:xfrm>
          <a:prstGeom prst="rect">
            <a:avLst/>
          </a:prstGeom>
          <a:noFill/>
        </p:spPr>
        <p:txBody>
          <a:bodyPr wrap="square" rtlCol="0">
            <a:spAutoFit/>
          </a:bodyPr>
          <a:lstStyle/>
          <a:p>
            <a:pPr marL="0" marR="0" lvl="0" indent="0" algn="dist" defTabSz="914400" rtl="0" eaLnBrk="1" fontAlgn="auto" latinLnBrk="0" hangingPunct="1">
              <a:lnSpc>
                <a:spcPct val="250000"/>
              </a:lnSpc>
              <a:spcBef>
                <a:spcPts val="0"/>
              </a:spcBef>
              <a:spcAft>
                <a:spcPts val="0"/>
              </a:spcAft>
              <a:buClrTx/>
              <a:buSzTx/>
              <a:buFontTx/>
              <a:buNone/>
              <a:defRPr/>
            </a:pPr>
            <a:r>
              <a:rPr kumimoji="0" lang="en-US" altLang="zh-CN" sz="1200" b="0" i="0" u="none" strike="noStrike" kern="1200" cap="none" spc="0" normalizeH="0" baseline="0" noProof="0" dirty="0">
                <a:ln>
                  <a:noFill/>
                </a:ln>
                <a:solidFill>
                  <a:prstClr val="white"/>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rPr>
              <a:t>MICRO</a:t>
            </a:r>
            <a:endParaRPr kumimoji="0" lang="en-US" altLang="zh-CN" sz="1200" b="0" i="0" u="none" strike="noStrike" kern="1200" cap="none" spc="0" normalizeH="0" baseline="0" noProof="0" dirty="0">
              <a:ln>
                <a:noFill/>
              </a:ln>
              <a:solidFill>
                <a:prstClr val="white"/>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endParaRPr>
          </a:p>
          <a:p>
            <a:pPr marL="0" marR="0" lvl="0" indent="0" algn="dist" defTabSz="914400" rtl="0" eaLnBrk="1" fontAlgn="auto" latinLnBrk="0" hangingPunct="1">
              <a:lnSpc>
                <a:spcPct val="250000"/>
              </a:lnSpc>
              <a:spcBef>
                <a:spcPts val="0"/>
              </a:spcBef>
              <a:spcAft>
                <a:spcPts val="0"/>
              </a:spcAft>
              <a:buClrTx/>
              <a:buSzTx/>
              <a:buFontTx/>
              <a:buNone/>
              <a:defRPr/>
            </a:pPr>
            <a:endParaRPr kumimoji="0" lang="en-US" altLang="zh-CN" sz="1200" b="0" i="0" u="none" strike="noStrike" kern="1200" cap="none" spc="0" normalizeH="0" baseline="0" noProof="0" dirty="0">
              <a:ln>
                <a:noFill/>
              </a:ln>
              <a:solidFill>
                <a:prstClr val="white"/>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endParaRPr>
          </a:p>
          <a:p>
            <a:pPr marL="0" marR="0" lvl="0" indent="0" algn="dist" defTabSz="914400" rtl="0" eaLnBrk="1" fontAlgn="auto" latinLnBrk="0" hangingPunct="1">
              <a:lnSpc>
                <a:spcPct val="250000"/>
              </a:lnSpc>
              <a:spcBef>
                <a:spcPts val="0"/>
              </a:spcBef>
              <a:spcAft>
                <a:spcPts val="0"/>
              </a:spcAft>
              <a:buClrTx/>
              <a:buSzTx/>
              <a:buFontTx/>
              <a:buNone/>
              <a:defRPr/>
            </a:pPr>
            <a:r>
              <a:rPr kumimoji="0" lang="en-US" altLang="zh-CN" sz="1200" b="0" i="0" u="none" strike="noStrike" kern="1200" cap="none" spc="0" normalizeH="0" baseline="0" noProof="0" dirty="0">
                <a:ln>
                  <a:noFill/>
                </a:ln>
                <a:solidFill>
                  <a:prstClr val="white"/>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rPr>
              <a:t>_</a:t>
            </a:r>
            <a:endParaRPr kumimoji="0" lang="en-US" altLang="zh-CN" sz="1200" b="0" i="0" u="none" strike="noStrike" kern="1200" cap="none" spc="0" normalizeH="0" baseline="0" noProof="0" dirty="0">
              <a:ln>
                <a:noFill/>
              </a:ln>
              <a:solidFill>
                <a:prstClr val="white"/>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endParaRPr>
          </a:p>
          <a:p>
            <a:pPr marL="0" marR="0" lvl="0" indent="0" algn="dist" defTabSz="914400" rtl="0" eaLnBrk="1" fontAlgn="auto" latinLnBrk="0" hangingPunct="1">
              <a:lnSpc>
                <a:spcPct val="250000"/>
              </a:lnSpc>
              <a:spcBef>
                <a:spcPts val="0"/>
              </a:spcBef>
              <a:spcAft>
                <a:spcPts val="0"/>
              </a:spcAft>
              <a:buClrTx/>
              <a:buSzTx/>
              <a:buFontTx/>
              <a:buNone/>
              <a:defRPr/>
            </a:pPr>
            <a:endParaRPr kumimoji="0" lang="en-US" altLang="zh-CN" sz="1200" b="0" i="0" u="none" strike="noStrike" kern="1200" cap="none" spc="0" normalizeH="0" baseline="0" noProof="0" dirty="0">
              <a:ln>
                <a:noFill/>
              </a:ln>
              <a:solidFill>
                <a:prstClr val="white"/>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endParaRPr>
          </a:p>
          <a:p>
            <a:pPr marL="0" marR="0" lvl="0" indent="0" algn="dist" defTabSz="914400" rtl="0" eaLnBrk="1" fontAlgn="auto" latinLnBrk="0" hangingPunct="1">
              <a:lnSpc>
                <a:spcPct val="250000"/>
              </a:lnSpc>
              <a:spcBef>
                <a:spcPts val="0"/>
              </a:spcBef>
              <a:spcAft>
                <a:spcPts val="0"/>
              </a:spcAft>
              <a:buClrTx/>
              <a:buSzTx/>
              <a:buFontTx/>
              <a:buNone/>
              <a:defRPr/>
            </a:pPr>
            <a:r>
              <a:rPr kumimoji="0" lang="en-US" altLang="zh-CN" sz="1200" b="0" i="0" u="none" strike="noStrike" kern="1200" cap="none" spc="0" normalizeH="0" baseline="0" noProof="0" dirty="0">
                <a:ln>
                  <a:noFill/>
                </a:ln>
                <a:solidFill>
                  <a:prstClr val="black">
                    <a:lumMod val="50000"/>
                    <a:lumOff val="50000"/>
                  </a:prstClr>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rPr>
              <a:t>FRONTENDS</a:t>
            </a:r>
            <a:endParaRPr kumimoji="0" lang="en-US" altLang="zh-CN" sz="1200" b="0" i="0" u="none" strike="noStrike" kern="1200" cap="none" spc="0" normalizeH="0" baseline="0" noProof="0" dirty="0">
              <a:ln>
                <a:noFill/>
              </a:ln>
              <a:solidFill>
                <a:prstClr val="white"/>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endParaRPr>
          </a:p>
        </p:txBody>
      </p:sp>
      <p:sp>
        <p:nvSpPr>
          <p:cNvPr id="21" name="文本框 20"/>
          <p:cNvSpPr txBox="1"/>
          <p:nvPr/>
        </p:nvSpPr>
        <p:spPr>
          <a:xfrm>
            <a:off x="9814561" y="6221650"/>
            <a:ext cx="1769040" cy="25273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1050" b="1" i="0" u="none" strike="noStrike" kern="1200" cap="none" spc="0" normalizeH="0" baseline="0" noProof="0">
                <a:ln>
                  <a:noFill/>
                </a:ln>
                <a:solidFill>
                  <a:prstClr val="white"/>
                </a:solidFill>
                <a:effectLst/>
                <a:uLnTx/>
                <a:uFillTx/>
                <a:latin typeface="思源黑体 CN Heavy" panose="020B0A00000000000000" pitchFamily="34" charset="-122"/>
                <a:ea typeface="思源黑体 CN Heavy" panose="020B0A00000000000000" pitchFamily="34" charset="-122"/>
                <a:cs typeface="+mn-cs"/>
              </a:rPr>
              <a:t>2021.10.20</a:t>
            </a:r>
            <a:endParaRPr kumimoji="0" lang="en-US" altLang="zh-CN" sz="1050" b="1" i="0" u="none" strike="noStrike" kern="1200" cap="none" spc="0" normalizeH="0" baseline="0" noProof="0">
              <a:ln>
                <a:noFill/>
              </a:ln>
              <a:solidFill>
                <a:prstClr val="white"/>
              </a:solidFill>
              <a:effectLst/>
              <a:uLnTx/>
              <a:uFillTx/>
              <a:latin typeface="思源黑体 CN Heavy" panose="020B0A00000000000000" pitchFamily="34" charset="-122"/>
              <a:ea typeface="思源黑体 CN Heavy" panose="020B0A00000000000000" pitchFamily="34" charset="-122"/>
              <a:cs typeface="+mn-cs"/>
            </a:endParaRPr>
          </a:p>
        </p:txBody>
      </p:sp>
      <p:sp>
        <p:nvSpPr>
          <p:cNvPr id="73" name="文本框 72"/>
          <p:cNvSpPr txBox="1"/>
          <p:nvPr/>
        </p:nvSpPr>
        <p:spPr>
          <a:xfrm>
            <a:off x="8445500" y="3666550"/>
            <a:ext cx="2536742" cy="1938020"/>
          </a:xfrm>
          <a:prstGeom prst="rect">
            <a:avLst/>
          </a:prstGeom>
          <a:noFill/>
        </p:spPr>
        <p:txBody>
          <a:bodyPr wrap="square" rtlCol="0">
            <a:spAutoFit/>
          </a:bodyPr>
          <a:lstStyle/>
          <a:p>
            <a:pPr marL="0" marR="0" lvl="0" indent="0" algn="dist" defTabSz="914400" rtl="0" eaLnBrk="1" fontAlgn="auto" latinLnBrk="0" hangingPunct="1">
              <a:lnSpc>
                <a:spcPct val="250000"/>
              </a:lnSpc>
              <a:spcBef>
                <a:spcPts val="0"/>
              </a:spcBef>
              <a:spcAft>
                <a:spcPts val="0"/>
              </a:spcAft>
              <a:buClrTx/>
              <a:buSzTx/>
              <a:buFontTx/>
              <a:buNone/>
              <a:defRPr/>
            </a:pPr>
            <a:r>
              <a:rPr kumimoji="0" lang="en-US" altLang="zh-CN" sz="1200" b="0" i="0" u="none" strike="noStrike" kern="1200" cap="none" spc="0" normalizeH="0" baseline="0" noProof="0">
                <a:ln>
                  <a:noFill/>
                </a:ln>
                <a:solidFill>
                  <a:prstClr val="black">
                    <a:lumMod val="65000"/>
                    <a:lumOff val="35000"/>
                  </a:prstClr>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rPr>
              <a:t>MICRO</a:t>
            </a:r>
            <a:endParaRPr kumimoji="0" lang="en-US" altLang="zh-CN" sz="1200" b="0" i="0" u="none" strike="noStrike" kern="1200" cap="none" spc="0" normalizeH="0" baseline="0" noProof="0">
              <a:ln>
                <a:noFill/>
              </a:ln>
              <a:solidFill>
                <a:prstClr val="black">
                  <a:lumMod val="65000"/>
                  <a:lumOff val="35000"/>
                </a:prstClr>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endParaRPr>
          </a:p>
          <a:p>
            <a:pPr marL="0" marR="0" lvl="0" indent="0" algn="dist" defTabSz="914400" rtl="0" eaLnBrk="1" fontAlgn="auto" latinLnBrk="0" hangingPunct="1">
              <a:lnSpc>
                <a:spcPct val="250000"/>
              </a:lnSpc>
              <a:spcBef>
                <a:spcPts val="0"/>
              </a:spcBef>
              <a:spcAft>
                <a:spcPts val="0"/>
              </a:spcAft>
              <a:buClrTx/>
              <a:buSzTx/>
              <a:buFontTx/>
              <a:buNone/>
              <a:defRPr/>
            </a:pPr>
            <a:endParaRPr kumimoji="0" lang="en-US" altLang="zh-CN" sz="1200" b="0" i="0" u="none" strike="noStrike" kern="1200" cap="none" spc="0" normalizeH="0" baseline="0" noProof="0">
              <a:ln>
                <a:noFill/>
              </a:ln>
              <a:solidFill>
                <a:prstClr val="black">
                  <a:lumMod val="65000"/>
                  <a:lumOff val="35000"/>
                </a:prstClr>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endParaRPr>
          </a:p>
          <a:p>
            <a:pPr marL="0" marR="0" lvl="0" indent="0" algn="dist" defTabSz="914400" rtl="0" eaLnBrk="1" fontAlgn="auto" latinLnBrk="0" hangingPunct="1">
              <a:lnSpc>
                <a:spcPct val="250000"/>
              </a:lnSpc>
              <a:spcBef>
                <a:spcPts val="0"/>
              </a:spcBef>
              <a:spcAft>
                <a:spcPts val="0"/>
              </a:spcAft>
              <a:buClrTx/>
              <a:buSzTx/>
              <a:buFontTx/>
              <a:buNone/>
              <a:defRPr/>
            </a:pPr>
            <a:r>
              <a:rPr kumimoji="0" lang="en-US" altLang="zh-CN" sz="1200" b="0" i="0" u="none" strike="noStrike" kern="1200" cap="none" spc="0" normalizeH="0" baseline="0" noProof="0">
                <a:ln>
                  <a:noFill/>
                </a:ln>
                <a:solidFill>
                  <a:prstClr val="black">
                    <a:lumMod val="65000"/>
                    <a:lumOff val="35000"/>
                  </a:prstClr>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rPr>
              <a:t>—</a:t>
            </a:r>
            <a:endParaRPr kumimoji="0" lang="en-US" altLang="zh-CN" sz="1200" b="0" i="0" u="none" strike="noStrike" kern="1200" cap="none" spc="0" normalizeH="0" baseline="0" noProof="0">
              <a:ln>
                <a:noFill/>
              </a:ln>
              <a:solidFill>
                <a:prstClr val="black">
                  <a:lumMod val="65000"/>
                  <a:lumOff val="35000"/>
                </a:prstClr>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endParaRPr>
          </a:p>
          <a:p>
            <a:pPr marL="0" marR="0" lvl="0" indent="0" algn="dist" defTabSz="914400" rtl="0" eaLnBrk="1" fontAlgn="auto" latinLnBrk="0" hangingPunct="1">
              <a:lnSpc>
                <a:spcPct val="250000"/>
              </a:lnSpc>
              <a:spcBef>
                <a:spcPts val="0"/>
              </a:spcBef>
              <a:spcAft>
                <a:spcPts val="0"/>
              </a:spcAft>
              <a:buClrTx/>
              <a:buSzTx/>
              <a:buFontTx/>
              <a:buNone/>
              <a:defRPr/>
            </a:pPr>
            <a:r>
              <a:rPr kumimoji="0" lang="en-US" altLang="zh-CN" sz="1200" b="0" i="0" u="none" strike="noStrike" kern="1200" cap="none" spc="0" normalizeH="0" baseline="0" noProof="0">
                <a:ln>
                  <a:noFill/>
                </a:ln>
                <a:solidFill>
                  <a:prstClr val="white">
                    <a:lumMod val="95000"/>
                  </a:prstClr>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rPr>
              <a:t>FRONTENDS</a:t>
            </a:r>
            <a:endParaRPr kumimoji="0" lang="en-US" altLang="zh-CN" sz="1200" b="0" i="0" u="none" strike="noStrike" kern="1200" cap="none" spc="0" normalizeH="0" baseline="0" noProof="0">
              <a:ln>
                <a:noFill/>
              </a:ln>
              <a:solidFill>
                <a:prstClr val="white">
                  <a:lumMod val="95000"/>
                </a:prstClr>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endParaRPr>
          </a:p>
        </p:txBody>
      </p:sp>
      <p:grpSp>
        <p:nvGrpSpPr>
          <p:cNvPr id="8" name="组合 7"/>
          <p:cNvGrpSpPr/>
          <p:nvPr/>
        </p:nvGrpSpPr>
        <p:grpSpPr>
          <a:xfrm rot="492099">
            <a:off x="8728098" y="4116976"/>
            <a:ext cx="1979843" cy="1103153"/>
            <a:chOff x="8881363" y="4274378"/>
            <a:chExt cx="1791628" cy="998282"/>
          </a:xfrm>
        </p:grpSpPr>
        <p:sp>
          <p:nvSpPr>
            <p:cNvPr id="33" name="椭圆 32"/>
            <p:cNvSpPr/>
            <p:nvPr/>
          </p:nvSpPr>
          <p:spPr>
            <a:xfrm rot="2089580">
              <a:off x="9312822" y="4306776"/>
              <a:ext cx="963966" cy="963966"/>
            </a:xfrm>
            <a:prstGeom prst="ellipse">
              <a:avLst/>
            </a:prstGeom>
            <a:blipFill dpi="0" rotWithShape="1">
              <a:blip r:embed="rId5">
                <a:extLst>
                  <a:ext uri="{BEBA8EAE-BF5A-486C-A8C5-ECC9F3942E4B}">
                    <a14:imgProps xmlns:a14="http://schemas.microsoft.com/office/drawing/2010/main">
                      <a14:imgLayer r:embed="rId6">
                        <a14:imgEffect>
                          <a14:brightnessContrast bright="20000" contrast="20000"/>
                        </a14:imgEffect>
                      </a14:imgLayer>
                    </a14:imgProps>
                  </a:ext>
                </a:extLst>
              </a:blip>
              <a:srcRect/>
              <a:tile tx="0" ty="0" sx="50000" sy="50000" flip="none" algn="ctr"/>
            </a:blipFill>
            <a:ln>
              <a:noFill/>
            </a:ln>
            <a:effectLst>
              <a:outerShdw blurRad="381000" sx="102000" sy="102000" algn="ctr" rotWithShape="0">
                <a:prstClr val="black">
                  <a:alpha val="8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Segoe UI Light 8"/>
                <a:ea typeface="微软雅黑 Light" panose="020B0502040204020203" charset="-122"/>
                <a:cs typeface="+mn-cs"/>
              </a:endParaRPr>
            </a:p>
          </p:txBody>
        </p:sp>
        <p:sp>
          <p:nvSpPr>
            <p:cNvPr id="23" name="椭圆 22"/>
            <p:cNvSpPr/>
            <p:nvPr/>
          </p:nvSpPr>
          <p:spPr>
            <a:xfrm flipH="1" flipV="1">
              <a:off x="9288045" y="4274378"/>
              <a:ext cx="998282" cy="998282"/>
            </a:xfrm>
            <a:prstGeom prst="ellipse">
              <a:avLst/>
            </a:prstGeom>
            <a:gradFill flip="none" rotWithShape="1">
              <a:gsLst>
                <a:gs pos="46000">
                  <a:schemeClr val="tx1">
                    <a:alpha val="0"/>
                  </a:schemeClr>
                </a:gs>
                <a:gs pos="100000">
                  <a:schemeClr val="tx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Segoe UI Light 8"/>
                <a:ea typeface="微软雅黑 Light" panose="020B0502040204020203" charset="-122"/>
                <a:cs typeface="+mn-cs"/>
              </a:endParaRPr>
            </a:p>
          </p:txBody>
        </p:sp>
        <p:sp>
          <p:nvSpPr>
            <p:cNvPr id="34" name="弧形 33"/>
            <p:cNvSpPr/>
            <p:nvPr/>
          </p:nvSpPr>
          <p:spPr>
            <a:xfrm rot="783806">
              <a:off x="8881363" y="4711438"/>
              <a:ext cx="1791628" cy="168506"/>
            </a:xfrm>
            <a:prstGeom prst="arc">
              <a:avLst>
                <a:gd name="adj1" fmla="val 21122110"/>
                <a:gd name="adj2" fmla="val 11329292"/>
              </a:avLst>
            </a:prstGeom>
            <a:ln w="12700" cap="rnd">
              <a:solidFill>
                <a:schemeClr val="bg1"/>
              </a:solidFill>
            </a:ln>
            <a:effectLst>
              <a:outerShdw blurRad="177800" dist="25400" dir="5400000" algn="t" rotWithShape="0">
                <a:prstClr val="black">
                  <a:alpha val="98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Segoe UI Light 8"/>
                <a:ea typeface="微软雅黑 Light" panose="020B0502040204020203" charset="-122"/>
                <a:cs typeface="+mn-cs"/>
              </a:endParaRPr>
            </a:p>
          </p:txBody>
        </p:sp>
      </p:grpSp>
      <p:sp>
        <p:nvSpPr>
          <p:cNvPr id="4" name="椭圆 3"/>
          <p:cNvSpPr/>
          <p:nvPr/>
        </p:nvSpPr>
        <p:spPr>
          <a:xfrm rot="19800000" flipH="1" flipV="1">
            <a:off x="3869333" y="1154407"/>
            <a:ext cx="4549186" cy="4549186"/>
          </a:xfrm>
          <a:prstGeom prst="ellipse">
            <a:avLst/>
          </a:prstGeom>
          <a:blipFill dpi="0" rotWithShape="1">
            <a:blip r:embed="rId5">
              <a:extLst>
                <a:ext uri="{BEBA8EAE-BF5A-486C-A8C5-ECC9F3942E4B}">
                  <a14:imgProps xmlns:a14="http://schemas.microsoft.com/office/drawing/2010/main">
                    <a14:imgLayer r:embed="rId6">
                      <a14:imgEffect>
                        <a14:brightnessContrast bright="20000" contrast="20000"/>
                      </a14:imgEffect>
                    </a14:imgLayer>
                  </a14:imgProps>
                </a:ext>
              </a:extLst>
            </a:blip>
            <a:srcRect/>
            <a:stretch>
              <a:fillRect l="-4000" r="-44000" b="-42000"/>
            </a:stretch>
          </a:blipFill>
          <a:ln>
            <a:noFill/>
          </a:ln>
          <a:effectLst>
            <a:outerShdw blurRad="381000" sx="102000" sy="102000" algn="ctr" rotWithShape="0">
              <a:prstClr val="black">
                <a:alpha val="8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Segoe UI Light 8"/>
              <a:ea typeface="微软雅黑 Light" panose="020B0502040204020203" charset="-122"/>
              <a:cs typeface="+mn-cs"/>
            </a:endParaRPr>
          </a:p>
        </p:txBody>
      </p:sp>
      <p:sp>
        <p:nvSpPr>
          <p:cNvPr id="2" name="椭圆 1"/>
          <p:cNvSpPr/>
          <p:nvPr/>
        </p:nvSpPr>
        <p:spPr>
          <a:xfrm rot="7200000" flipH="1">
            <a:off x="3869141" y="1153691"/>
            <a:ext cx="4549348" cy="4549348"/>
          </a:xfrm>
          <a:prstGeom prst="ellipse">
            <a:avLst/>
          </a:prstGeom>
          <a:gradFill flip="none" rotWithShape="1">
            <a:gsLst>
              <a:gs pos="46000">
                <a:schemeClr val="tx1">
                  <a:alpha val="0"/>
                </a:schemeClr>
              </a:gs>
              <a:gs pos="100000">
                <a:schemeClr val="tx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Segoe UI Light 8"/>
              <a:ea typeface="微软雅黑 Light" panose="020B0502040204020203" charset="-122"/>
              <a:cs typeface="+mn-cs"/>
            </a:endParaRPr>
          </a:p>
        </p:txBody>
      </p:sp>
      <p:sp>
        <p:nvSpPr>
          <p:cNvPr id="5" name="弧形 4"/>
          <p:cNvSpPr/>
          <p:nvPr/>
        </p:nvSpPr>
        <p:spPr>
          <a:xfrm rot="20294226">
            <a:off x="1449106" y="3105427"/>
            <a:ext cx="9290328" cy="796046"/>
          </a:xfrm>
          <a:prstGeom prst="arc">
            <a:avLst>
              <a:gd name="adj1" fmla="val 21108836"/>
              <a:gd name="adj2" fmla="val 11339252"/>
            </a:avLst>
          </a:prstGeom>
          <a:ln w="50800" cap="rnd">
            <a:solidFill>
              <a:schemeClr val="bg1">
                <a:alpha val="78000"/>
              </a:schemeClr>
            </a:solidFill>
          </a:ln>
          <a:effectLst>
            <a:outerShdw blurRad="177800" dist="25400" dir="5400000" algn="t" rotWithShape="0">
              <a:prstClr val="black">
                <a:alpha val="98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Segoe UI Light 8"/>
              <a:ea typeface="微软雅黑 Light" panose="020B0502040204020203" charset="-122"/>
              <a:cs typeface="+mn-cs"/>
            </a:endParaRPr>
          </a:p>
        </p:txBody>
      </p:sp>
      <p:grpSp>
        <p:nvGrpSpPr>
          <p:cNvPr id="71" name="组合 70"/>
          <p:cNvGrpSpPr/>
          <p:nvPr/>
        </p:nvGrpSpPr>
        <p:grpSpPr>
          <a:xfrm>
            <a:off x="4089083" y="2934970"/>
            <a:ext cx="4013835" cy="1200296"/>
            <a:chOff x="4582598" y="3027688"/>
            <a:chExt cx="3206964" cy="898422"/>
          </a:xfrm>
        </p:grpSpPr>
        <p:sp>
          <p:nvSpPr>
            <p:cNvPr id="6" name="文本框 5"/>
            <p:cNvSpPr txBox="1"/>
            <p:nvPr/>
          </p:nvSpPr>
          <p:spPr>
            <a:xfrm>
              <a:off x="4582608" y="3027688"/>
              <a:ext cx="3206954" cy="4367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3200" b="0" i="0" u="none" strike="noStrike" kern="1200" cap="none" spc="0" normalizeH="0" baseline="0" noProof="0" dirty="0">
                  <a:ln>
                    <a:noFill/>
                  </a:ln>
                  <a:solidFill>
                    <a:prstClr val="white"/>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rPr>
                <a:t>微前端</a:t>
              </a:r>
              <a:endParaRPr kumimoji="0" lang="zh-CN" altLang="en-US" sz="3200" b="0" i="0" u="none" strike="noStrike" kern="1200" cap="none" spc="0" normalizeH="0" baseline="0" noProof="0" dirty="0">
                <a:ln>
                  <a:noFill/>
                </a:ln>
                <a:solidFill>
                  <a:prstClr val="white"/>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endParaRPr>
            </a:p>
          </p:txBody>
        </p:sp>
        <p:sp>
          <p:nvSpPr>
            <p:cNvPr id="29" name="文本框 28"/>
            <p:cNvSpPr txBox="1"/>
            <p:nvPr/>
          </p:nvSpPr>
          <p:spPr>
            <a:xfrm>
              <a:off x="4582598" y="3489311"/>
              <a:ext cx="3159322" cy="4367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3200" b="0" i="0" u="none" strike="noStrike" kern="1200" cap="none" spc="0" normalizeH="0" baseline="0" noProof="0" dirty="0">
                  <a:ln>
                    <a:noFill/>
                  </a:ln>
                  <a:solidFill>
                    <a:prstClr val="white"/>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rPr>
                <a:t>Micro-Frontends</a:t>
              </a:r>
              <a:endParaRPr kumimoji="0" lang="en-US" altLang="zh-CN" sz="3200" b="0" i="0" u="none" strike="noStrike" kern="1200" cap="none" spc="0" normalizeH="0" baseline="0" noProof="0" dirty="0">
                <a:ln>
                  <a:noFill/>
                </a:ln>
                <a:solidFill>
                  <a:srgbClr val="F7CB3A"/>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endParaRPr>
            </a:p>
          </p:txBody>
        </p:sp>
      </p:grpSp>
      <p:grpSp>
        <p:nvGrpSpPr>
          <p:cNvPr id="74" name="组合 73"/>
          <p:cNvGrpSpPr/>
          <p:nvPr/>
        </p:nvGrpSpPr>
        <p:grpSpPr>
          <a:xfrm>
            <a:off x="2508096" y="4155897"/>
            <a:ext cx="653038" cy="653038"/>
            <a:chOff x="3158896" y="4499895"/>
            <a:chExt cx="653038" cy="653038"/>
          </a:xfrm>
        </p:grpSpPr>
        <p:sp>
          <p:nvSpPr>
            <p:cNvPr id="32" name="椭圆 31"/>
            <p:cNvSpPr/>
            <p:nvPr/>
          </p:nvSpPr>
          <p:spPr>
            <a:xfrm>
              <a:off x="3163733" y="4514276"/>
              <a:ext cx="638657" cy="638657"/>
            </a:xfrm>
            <a:prstGeom prst="ellipse">
              <a:avLst/>
            </a:prstGeom>
            <a:blipFill dpi="0" rotWithShape="1">
              <a:blip r:embed="rId7">
                <a:extLst>
                  <a:ext uri="{BEBA8EAE-BF5A-486C-A8C5-ECC9F3942E4B}">
                    <a14:imgProps xmlns:a14="http://schemas.microsoft.com/office/drawing/2010/main">
                      <a14:imgLayer r:embed="rId6">
                        <a14:imgEffect>
                          <a14:brightnessContrast bright="40000" contrast="20000"/>
                        </a14:imgEffect>
                      </a14:imgLayer>
                    </a14:imgProps>
                  </a:ext>
                </a:extLst>
              </a:blip>
              <a:srcRect/>
              <a:tile tx="0" ty="0" sx="50000" sy="50000" flip="none" algn="l"/>
            </a:blipFill>
            <a:ln>
              <a:noFill/>
            </a:ln>
            <a:effectLst>
              <a:outerShdw blurRad="241300" sx="102000" sy="102000" algn="ctr" rotWithShape="0">
                <a:prstClr val="black">
                  <a:alpha val="9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Segoe UI Light 8"/>
                <a:ea typeface="微软雅黑 Light" panose="020B0502040204020203" charset="-122"/>
                <a:cs typeface="+mn-cs"/>
              </a:endParaRPr>
            </a:p>
          </p:txBody>
        </p:sp>
        <p:sp>
          <p:nvSpPr>
            <p:cNvPr id="22" name="椭圆 21"/>
            <p:cNvSpPr/>
            <p:nvPr/>
          </p:nvSpPr>
          <p:spPr>
            <a:xfrm flipH="1" flipV="1">
              <a:off x="3158896" y="4499895"/>
              <a:ext cx="653038" cy="653038"/>
            </a:xfrm>
            <a:prstGeom prst="ellipse">
              <a:avLst/>
            </a:prstGeom>
            <a:gradFill flip="none" rotWithShape="1">
              <a:gsLst>
                <a:gs pos="46000">
                  <a:schemeClr val="tx1">
                    <a:alpha val="0"/>
                  </a:schemeClr>
                </a:gs>
                <a:gs pos="100000">
                  <a:schemeClr val="tx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Segoe UI Light 8"/>
                <a:ea typeface="微软雅黑 Light" panose="020B0502040204020203" charset="-122"/>
                <a:cs typeface="+mn-cs"/>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08330" y="517525"/>
            <a:ext cx="10968990" cy="5087620"/>
          </a:xfrm>
        </p:spPr>
        <p:txBody>
          <a:bodyPr>
            <a:normAutofit/>
          </a:bodyPr>
          <a:lstStyle/>
          <a:p>
            <a:pPr marL="0" indent="0">
              <a:buNone/>
            </a:pPr>
            <a:r>
              <a:rPr lang="zh-CN" altLang="en-US" sz="2400">
                <a:solidFill>
                  <a:schemeClr val="bg1"/>
                </a:solidFill>
              </a:rPr>
              <a:t>参考资料</a:t>
            </a:r>
            <a:endParaRPr lang="en-US" altLang="zh-CN" sz="2400">
              <a:solidFill>
                <a:schemeClr val="bg1"/>
              </a:solidFill>
            </a:endParaRPr>
          </a:p>
          <a:p>
            <a:r>
              <a:rPr lang="zh-CN" altLang="en-US">
                <a:solidFill>
                  <a:schemeClr val="bg1"/>
                </a:solidFill>
                <a:hlinkClick r:id="rId1"/>
              </a:rPr>
              <a:t>微前端到底是什么？</a:t>
            </a:r>
            <a:endParaRPr lang="en-US" altLang="zh-CN">
              <a:solidFill>
                <a:schemeClr val="bg1"/>
              </a:solidFill>
            </a:endParaRPr>
          </a:p>
          <a:p>
            <a:r>
              <a:rPr lang="zh-CN" altLang="en-US">
                <a:solidFill>
                  <a:schemeClr val="bg1"/>
                </a:solidFill>
                <a:hlinkClick r:id="rId2"/>
              </a:rPr>
              <a:t>微前端学习系列</a:t>
            </a:r>
            <a:r>
              <a:rPr lang="en-US" altLang="zh-CN">
                <a:solidFill>
                  <a:schemeClr val="bg1"/>
                </a:solidFill>
                <a:hlinkClick r:id="rId2"/>
              </a:rPr>
              <a:t>(</a:t>
            </a:r>
            <a:r>
              <a:rPr lang="zh-CN" altLang="en-US">
                <a:solidFill>
                  <a:schemeClr val="bg1"/>
                </a:solidFill>
                <a:hlinkClick r:id="rId2"/>
              </a:rPr>
              <a:t>一</a:t>
            </a:r>
            <a:r>
              <a:rPr lang="en-US" altLang="zh-CN">
                <a:solidFill>
                  <a:schemeClr val="bg1"/>
                </a:solidFill>
                <a:hlinkClick r:id="rId2"/>
              </a:rPr>
              <a:t>)</a:t>
            </a:r>
            <a:r>
              <a:rPr lang="zh-CN" altLang="en-US">
                <a:solidFill>
                  <a:schemeClr val="bg1"/>
                </a:solidFill>
                <a:hlinkClick r:id="rId2"/>
              </a:rPr>
              <a:t>：微前端介绍</a:t>
            </a:r>
            <a:endParaRPr lang="en-US" altLang="zh-CN">
              <a:solidFill>
                <a:schemeClr val="bg1"/>
              </a:solidFill>
            </a:endParaRPr>
          </a:p>
          <a:p>
            <a:r>
              <a:rPr lang="zh-CN" altLang="en-US">
                <a:solidFill>
                  <a:schemeClr val="bg1"/>
                </a:solidFill>
                <a:hlinkClick r:id="rId3"/>
              </a:rPr>
              <a:t>微前端</a:t>
            </a:r>
            <a:r>
              <a:rPr lang="en-US" altLang="zh-CN">
                <a:solidFill>
                  <a:schemeClr val="bg1"/>
                </a:solidFill>
                <a:hlinkClick r:id="rId3"/>
              </a:rPr>
              <a:t>-</a:t>
            </a:r>
            <a:r>
              <a:rPr lang="zh-CN" altLang="en-US">
                <a:solidFill>
                  <a:schemeClr val="bg1"/>
                </a:solidFill>
                <a:hlinkClick r:id="rId3"/>
              </a:rPr>
              <a:t>最容易看懂的微前端知识</a:t>
            </a:r>
            <a:endParaRPr lang="en-US" altLang="zh-CN">
              <a:solidFill>
                <a:schemeClr val="bg1"/>
              </a:solidFill>
            </a:endParaRPr>
          </a:p>
          <a:p>
            <a:r>
              <a:rPr lang="zh-CN" altLang="en-US">
                <a:solidFill>
                  <a:schemeClr val="bg1"/>
                </a:solidFill>
                <a:hlinkClick r:id="rId4"/>
              </a:rPr>
              <a:t>你知道什么是微前端吗？微前端和微服务有什么关系？</a:t>
            </a:r>
            <a:endParaRPr lang="en-US" altLang="zh-CN">
              <a:solidFill>
                <a:schemeClr val="bg1"/>
              </a:solidFill>
            </a:endParaRPr>
          </a:p>
          <a:p>
            <a:r>
              <a:rPr lang="zh-CN" altLang="en-US">
                <a:solidFill>
                  <a:schemeClr val="bg1"/>
                </a:solidFill>
                <a:hlinkClick r:id="rId5"/>
              </a:rPr>
              <a:t>从微服务到微前端：浅谈微前端的设计思想</a:t>
            </a:r>
            <a:endParaRPr lang="en-US" altLang="zh-CN">
              <a:solidFill>
                <a:schemeClr val="bg1"/>
              </a:solidFill>
            </a:endParaRPr>
          </a:p>
          <a:p>
            <a:r>
              <a:rPr lang="zh-CN" altLang="en-US">
                <a:solidFill>
                  <a:schemeClr val="bg1"/>
                </a:solidFill>
                <a:hlinkClick r:id="rId6"/>
              </a:rPr>
              <a:t>从场景倒推我们要什么样的微前端体系</a:t>
            </a:r>
            <a:endParaRPr lang="en-US" altLang="zh-CN">
              <a:solidFill>
                <a:schemeClr val="bg1"/>
              </a:solidFill>
            </a:endParaRPr>
          </a:p>
          <a:p>
            <a:r>
              <a:rPr lang="zh-CN" altLang="en-US">
                <a:solidFill>
                  <a:schemeClr val="bg1"/>
                </a:solidFill>
                <a:hlinkClick r:id="rId7"/>
              </a:rPr>
              <a:t>微前端在美团外卖的实践</a:t>
            </a:r>
            <a:endParaRPr lang="en-US" altLang="zh-CN">
              <a:solidFill>
                <a:schemeClr val="bg1"/>
              </a:solidFill>
            </a:endParaRPr>
          </a:p>
          <a:p>
            <a:r>
              <a:rPr lang="zh-CN" altLang="en-US">
                <a:solidFill>
                  <a:schemeClr val="bg1"/>
                </a:solidFill>
                <a:hlinkClick r:id="rId8" tooltip="test"/>
              </a:rPr>
              <a:t>探索微前端的场景极限</a:t>
            </a:r>
            <a:endParaRPr lang="zh-CN" altLang="en-US" dirty="0">
              <a:solidFill>
                <a:schemeClr val="bg1"/>
              </a:solidFill>
              <a:hlinkClick r:id="rId8" tooltip="test"/>
            </a:endParaRPr>
          </a:p>
        </p:txBody>
      </p:sp>
      <p:sp>
        <p:nvSpPr>
          <p:cNvPr id="4" name="文本框 3"/>
          <p:cNvSpPr txBox="1"/>
          <p:nvPr/>
        </p:nvSpPr>
        <p:spPr>
          <a:xfrm>
            <a:off x="1098550" y="5516880"/>
            <a:ext cx="779780" cy="368300"/>
          </a:xfrm>
          <a:prstGeom prst="rect">
            <a:avLst/>
          </a:prstGeom>
          <a:noFill/>
        </p:spPr>
        <p:txBody>
          <a:bodyPr wrap="square" rtlCol="0">
            <a:spAutoFit/>
          </a:bodyPr>
          <a:p>
            <a:r>
              <a:rPr lang="zh-CN" altLang="en-US">
                <a:highlight>
                  <a:srgbClr val="FFFF00"/>
                </a:highlight>
                <a:hlinkClick r:id="rId8" tooltip="test"/>
              </a:rPr>
              <a:t>测试</a:t>
            </a:r>
            <a:endParaRPr lang="zh-CN" altLang="en-US">
              <a:highlight>
                <a:srgbClr val="FFFF00"/>
              </a:highlight>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t="-4000" b="-4000"/>
          </a:stretch>
        </a:blipFill>
        <a:effectLst/>
      </p:bgPr>
    </p:bg>
    <p:spTree>
      <p:nvGrpSpPr>
        <p:cNvPr id="1" name=""/>
        <p:cNvGrpSpPr/>
        <p:nvPr/>
      </p:nvGrpSpPr>
      <p:grpSpPr>
        <a:xfrm>
          <a:off x="0" y="0"/>
          <a:ext cx="0" cy="0"/>
          <a:chOff x="0" y="0"/>
          <a:chExt cx="0" cy="0"/>
        </a:xfrm>
      </p:grpSpPr>
      <p:sp>
        <p:nvSpPr>
          <p:cNvPr id="4" name="文本框 3"/>
          <p:cNvSpPr txBox="1"/>
          <p:nvPr/>
        </p:nvSpPr>
        <p:spPr>
          <a:xfrm>
            <a:off x="3914140" y="2644775"/>
            <a:ext cx="4364355" cy="1568450"/>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defRPr/>
            </a:pPr>
            <a:r>
              <a:rPr lang="en-US" altLang="zh-CN" sz="9600" b="1" dirty="0">
                <a:solidFill>
                  <a:prstClr val="white"/>
                </a:solidFill>
                <a:latin typeface="思源黑体 CN Heavy" panose="020B0A00000000000000" pitchFamily="34" charset="-122"/>
                <a:ea typeface="思源黑体 CN Heavy" panose="020B0A00000000000000" pitchFamily="34" charset="-122"/>
              </a:rPr>
              <a:t>THANKS</a:t>
            </a:r>
            <a:r>
              <a:rPr kumimoji="0" lang="zh-CN" altLang="en-US" sz="9600" b="1" i="0" u="none" strike="noStrike" kern="1200" cap="none" spc="0" normalizeH="0" baseline="0" noProof="0" dirty="0">
                <a:ln>
                  <a:noFill/>
                </a:ln>
                <a:solidFill>
                  <a:prstClr val="white"/>
                </a:solidFill>
                <a:effectLst/>
                <a:uLnTx/>
                <a:uFillTx/>
                <a:latin typeface="思源黑体 CN Heavy" panose="020B0A00000000000000" pitchFamily="34" charset="-122"/>
                <a:ea typeface="思源黑体 CN Heavy" panose="020B0A00000000000000" pitchFamily="34" charset="-122"/>
                <a:cs typeface="+mn-cs"/>
              </a:rPr>
              <a:t>！</a:t>
            </a:r>
            <a:endParaRPr kumimoji="0" lang="en-US" altLang="zh-CN" sz="9600" b="1" i="0" u="none" strike="noStrike" kern="1200" cap="none" spc="0" normalizeH="0" baseline="0" noProof="0" dirty="0">
              <a:ln>
                <a:noFill/>
              </a:ln>
              <a:solidFill>
                <a:prstClr val="white"/>
              </a:solidFill>
              <a:effectLst/>
              <a:uLnTx/>
              <a:uFillTx/>
              <a:latin typeface="思源黑体 CN Heavy" panose="020B0A00000000000000" pitchFamily="34" charset="-122"/>
              <a:ea typeface="思源黑体 CN Heavy" panose="020B0A00000000000000" pitchFamily="34" charset="-122"/>
              <a:cs typeface="+mn-c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内容占位符 8"/>
          <p:cNvPicPr>
            <a:picLocks noGrp="1" noChangeAspect="1"/>
          </p:cNvPicPr>
          <p:nvPr>
            <p:ph idx="1"/>
          </p:nvPr>
        </p:nvPicPr>
        <p:blipFill>
          <a:blip r:embed="rId1" cstate="print">
            <a:extLst>
              <a:ext uri="{28A0092B-C50C-407E-A947-70E740481C1C}">
                <a14:useLocalDpi xmlns:a14="http://schemas.microsoft.com/office/drawing/2010/main" val="0"/>
              </a:ext>
            </a:extLst>
          </a:blip>
          <a:srcRect t="4423" b="4423"/>
          <a:stretch>
            <a:fillRect/>
          </a:stretch>
        </p:blipFill>
        <p:spPr>
          <a:xfrm>
            <a:off x="3409599" y="2316213"/>
            <a:ext cx="4327453" cy="3944679"/>
          </a:xfrm>
        </p:spPr>
      </p:pic>
      <p:grpSp>
        <p:nvGrpSpPr>
          <p:cNvPr id="15" name="组合 14"/>
          <p:cNvGrpSpPr/>
          <p:nvPr/>
        </p:nvGrpSpPr>
        <p:grpSpPr>
          <a:xfrm>
            <a:off x="6749386" y="2199218"/>
            <a:ext cx="4150762" cy="4139718"/>
            <a:chOff x="4654291" y="1746282"/>
            <a:chExt cx="4167520" cy="4139718"/>
          </a:xfrm>
        </p:grpSpPr>
        <p:sp>
          <p:nvSpPr>
            <p:cNvPr id="8" name="椭圆 7"/>
            <p:cNvSpPr/>
            <p:nvPr/>
          </p:nvSpPr>
          <p:spPr bwMode="auto">
            <a:xfrm>
              <a:off x="4654293" y="1850066"/>
              <a:ext cx="534988" cy="533400"/>
            </a:xfrm>
            <a:prstGeom prst="ellipse">
              <a:avLst/>
            </a:prstGeom>
            <a:solidFill>
              <a:srgbClr val="92D050"/>
            </a:solidFill>
            <a:ln w="25400" cap="flat" cmpd="sng" algn="ctr">
              <a:noFill/>
              <a:prstDash val="solid"/>
            </a:ln>
            <a:effectLst/>
          </p:spPr>
          <p:txBody>
            <a:bodyPr anchor="ctr"/>
            <a:lstStyle/>
            <a:p>
              <a:pPr marL="0" marR="0" lvl="0" indent="0" defTabSz="1105535" eaLnBrk="1" fontAlgn="auto" latinLnBrk="0" hangingPunct="1">
                <a:lnSpc>
                  <a:spcPct val="100000"/>
                </a:lnSpc>
                <a:spcBef>
                  <a:spcPts val="0"/>
                </a:spcBef>
                <a:spcAft>
                  <a:spcPts val="0"/>
                </a:spcAft>
                <a:buClrTx/>
                <a:buSzTx/>
                <a:buFontTx/>
                <a:buNone/>
                <a:defRPr/>
              </a:pPr>
              <a:r>
                <a:rPr kumimoji="0" lang="en-US" altLang="zh-CN" sz="2400" b="0" i="0" u="none" strike="noStrike" kern="0" cap="none" spc="0" normalizeH="0" baseline="0" noProof="0" dirty="0">
                  <a:ln>
                    <a:noFill/>
                  </a:ln>
                  <a:solidFill>
                    <a:prstClr val="white"/>
                  </a:solidFill>
                  <a:effectLst/>
                  <a:uLnTx/>
                  <a:uFillTx/>
                  <a:latin typeface="Arial Unicode MS" pitchFamily="34" charset="-122"/>
                  <a:ea typeface="Arial Unicode MS" pitchFamily="34" charset="-122"/>
                  <a:cs typeface="Arial Unicode MS" pitchFamily="34" charset="-122"/>
                </a:rPr>
                <a:t>1</a:t>
              </a:r>
              <a:endParaRPr kumimoji="0" lang="zh-CN" altLang="en-US" sz="2400" b="0" i="0" u="none" strike="noStrike" kern="0" cap="none" spc="0" normalizeH="0" baseline="0" noProof="0" dirty="0">
                <a:ln>
                  <a:noFill/>
                </a:ln>
                <a:solidFill>
                  <a:prstClr val="white"/>
                </a:solidFill>
                <a:effectLst/>
                <a:uLnTx/>
                <a:uFillTx/>
                <a:latin typeface="Arial Unicode MS" pitchFamily="34" charset="-122"/>
                <a:ea typeface="Arial Unicode MS" pitchFamily="34" charset="-122"/>
                <a:cs typeface="Arial Unicode MS" pitchFamily="34" charset="-122"/>
              </a:endParaRPr>
            </a:p>
          </p:txBody>
        </p:sp>
        <p:sp>
          <p:nvSpPr>
            <p:cNvPr id="10" name="标题 1"/>
            <p:cNvSpPr txBox="1"/>
            <p:nvPr/>
          </p:nvSpPr>
          <p:spPr>
            <a:xfrm>
              <a:off x="5498261" y="1746282"/>
              <a:ext cx="3305664" cy="705600"/>
            </a:xfrm>
            <a:prstGeom prst="rect">
              <a:avLst/>
            </a:prstGeom>
          </p:spPr>
          <p:txBody>
            <a:bodyPr vert="horz" lIns="90000" tIns="46800" rIns="90000" bIns="46800" rtlCol="0" anchor="ctr" anchorCtr="0">
              <a:normAutofit/>
            </a:bodyPr>
            <a:lst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a:lstStyle>
            <a:p>
              <a:r>
                <a:rPr lang="zh-CN" altLang="en-US" dirty="0">
                  <a:solidFill>
                    <a:schemeClr val="bg1"/>
                  </a:solidFill>
                </a:rPr>
                <a:t>拆什么？</a:t>
              </a:r>
              <a:endParaRPr lang="zh-CN" altLang="en-US" dirty="0">
                <a:solidFill>
                  <a:schemeClr val="bg1"/>
                </a:solidFill>
              </a:endParaRPr>
            </a:p>
          </p:txBody>
        </p:sp>
        <p:sp>
          <p:nvSpPr>
            <p:cNvPr id="12" name="标题 1"/>
            <p:cNvSpPr txBox="1"/>
            <p:nvPr/>
          </p:nvSpPr>
          <p:spPr>
            <a:xfrm>
              <a:off x="5498262" y="5180400"/>
              <a:ext cx="3305664" cy="705600"/>
            </a:xfrm>
            <a:prstGeom prst="rect">
              <a:avLst/>
            </a:prstGeom>
          </p:spPr>
          <p:txBody>
            <a:bodyPr vert="horz" lIns="90000" tIns="46800" rIns="90000" bIns="46800" rtlCol="0" anchor="ctr" anchorCtr="0">
              <a:normAutofit/>
            </a:bodyPr>
            <a:lst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a:lstStyle>
            <a:p>
              <a:r>
                <a:rPr lang="zh-CN" altLang="en-US" dirty="0">
                  <a:solidFill>
                    <a:schemeClr val="bg1"/>
                  </a:solidFill>
                </a:rPr>
                <a:t>怎么拆？</a:t>
              </a:r>
              <a:endParaRPr lang="zh-CN" altLang="en-US" dirty="0">
                <a:solidFill>
                  <a:schemeClr val="bg1"/>
                </a:solidFill>
              </a:endParaRPr>
            </a:p>
          </p:txBody>
        </p:sp>
        <p:sp>
          <p:nvSpPr>
            <p:cNvPr id="13" name="椭圆 12"/>
            <p:cNvSpPr/>
            <p:nvPr/>
          </p:nvSpPr>
          <p:spPr bwMode="auto">
            <a:xfrm>
              <a:off x="4654291" y="5266500"/>
              <a:ext cx="534988" cy="533400"/>
            </a:xfrm>
            <a:prstGeom prst="ellipse">
              <a:avLst/>
            </a:prstGeom>
            <a:solidFill>
              <a:srgbClr val="92D050"/>
            </a:solidFill>
            <a:ln w="25400" cap="flat" cmpd="sng" algn="ctr">
              <a:noFill/>
              <a:prstDash val="solid"/>
            </a:ln>
            <a:effectLst/>
          </p:spPr>
          <p:txBody>
            <a:bodyPr anchor="ctr"/>
            <a:lstStyle/>
            <a:p>
              <a:pPr marL="0" marR="0" lvl="0" indent="0" defTabSz="1105535" eaLnBrk="1" fontAlgn="auto" latinLnBrk="0" hangingPunct="1">
                <a:lnSpc>
                  <a:spcPct val="100000"/>
                </a:lnSpc>
                <a:spcBef>
                  <a:spcPts val="0"/>
                </a:spcBef>
                <a:spcAft>
                  <a:spcPts val="0"/>
                </a:spcAft>
                <a:buClrTx/>
                <a:buSzTx/>
                <a:buFontTx/>
                <a:buNone/>
                <a:defRPr/>
              </a:pPr>
              <a:r>
                <a:rPr lang="en-US" altLang="zh-CN" sz="2400" kern="0" dirty="0">
                  <a:solidFill>
                    <a:prstClr val="white"/>
                  </a:solidFill>
                  <a:latin typeface="Arial Unicode MS" pitchFamily="34" charset="-122"/>
                  <a:ea typeface="Arial Unicode MS" pitchFamily="34" charset="-122"/>
                  <a:cs typeface="Arial Unicode MS" pitchFamily="34" charset="-122"/>
                </a:rPr>
                <a:t>3</a:t>
              </a:r>
              <a:endParaRPr kumimoji="0" lang="zh-CN" altLang="en-US" sz="2400" b="0" i="0" u="none" strike="noStrike" kern="0" cap="none" spc="0" normalizeH="0" baseline="0" noProof="0" dirty="0">
                <a:ln>
                  <a:noFill/>
                </a:ln>
                <a:solidFill>
                  <a:prstClr val="white"/>
                </a:solidFill>
                <a:effectLst/>
                <a:uLnTx/>
                <a:uFillTx/>
                <a:latin typeface="Arial Unicode MS" pitchFamily="34" charset="-122"/>
                <a:ea typeface="Arial Unicode MS" pitchFamily="34" charset="-122"/>
                <a:cs typeface="Arial Unicode MS" pitchFamily="34" charset="-122"/>
              </a:endParaRPr>
            </a:p>
          </p:txBody>
        </p:sp>
        <p:sp>
          <p:nvSpPr>
            <p:cNvPr id="11" name="标题 1"/>
            <p:cNvSpPr txBox="1"/>
            <p:nvPr/>
          </p:nvSpPr>
          <p:spPr>
            <a:xfrm>
              <a:off x="5516147" y="3461550"/>
              <a:ext cx="3305664" cy="705600"/>
            </a:xfrm>
            <a:prstGeom prst="rect">
              <a:avLst/>
            </a:prstGeom>
          </p:spPr>
          <p:txBody>
            <a:bodyPr vert="horz" lIns="90000" tIns="46800" rIns="90000" bIns="46800" rtlCol="0" anchor="ctr" anchorCtr="0">
              <a:normAutofit/>
            </a:bodyPr>
            <a:lst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a:lstStyle>
            <a:p>
              <a:r>
                <a:rPr lang="zh-CN" altLang="en-US" dirty="0">
                  <a:solidFill>
                    <a:schemeClr val="bg1"/>
                  </a:solidFill>
                </a:rPr>
                <a:t>为什么要拆？</a:t>
              </a:r>
              <a:endParaRPr lang="zh-CN" altLang="en-US" dirty="0">
                <a:solidFill>
                  <a:schemeClr val="bg1"/>
                </a:solidFill>
              </a:endParaRPr>
            </a:p>
          </p:txBody>
        </p:sp>
        <p:sp>
          <p:nvSpPr>
            <p:cNvPr id="14" name="椭圆 13"/>
            <p:cNvSpPr/>
            <p:nvPr/>
          </p:nvSpPr>
          <p:spPr bwMode="auto">
            <a:xfrm>
              <a:off x="4654292" y="3551974"/>
              <a:ext cx="534988" cy="533400"/>
            </a:xfrm>
            <a:prstGeom prst="ellipse">
              <a:avLst/>
            </a:prstGeom>
            <a:solidFill>
              <a:srgbClr val="92D050"/>
            </a:solidFill>
            <a:ln w="25400" cap="flat" cmpd="sng" algn="ctr">
              <a:noFill/>
              <a:prstDash val="solid"/>
            </a:ln>
            <a:effectLst/>
          </p:spPr>
          <p:txBody>
            <a:bodyPr anchor="ctr"/>
            <a:lstStyle/>
            <a:p>
              <a:pPr marL="0" marR="0" lvl="0" indent="0" defTabSz="1105535" eaLnBrk="1" fontAlgn="auto" latinLnBrk="0" hangingPunct="1">
                <a:lnSpc>
                  <a:spcPct val="100000"/>
                </a:lnSpc>
                <a:spcBef>
                  <a:spcPts val="0"/>
                </a:spcBef>
                <a:spcAft>
                  <a:spcPts val="0"/>
                </a:spcAft>
                <a:buClrTx/>
                <a:buSzTx/>
                <a:buFontTx/>
                <a:buNone/>
                <a:defRPr/>
              </a:pPr>
              <a:r>
                <a:rPr lang="en-US" altLang="zh-CN" sz="2400" kern="0" dirty="0">
                  <a:solidFill>
                    <a:prstClr val="white"/>
                  </a:solidFill>
                  <a:latin typeface="Arial Unicode MS" pitchFamily="34" charset="-122"/>
                  <a:ea typeface="Arial Unicode MS" pitchFamily="34" charset="-122"/>
                  <a:cs typeface="Arial Unicode MS" pitchFamily="34" charset="-122"/>
                </a:rPr>
                <a:t>2</a:t>
              </a:r>
              <a:endParaRPr kumimoji="0" lang="zh-CN" altLang="en-US" sz="2400" b="0" i="0" u="none" strike="noStrike" kern="0" cap="none" spc="0" normalizeH="0" baseline="0" noProof="0" dirty="0">
                <a:ln>
                  <a:noFill/>
                </a:ln>
                <a:solidFill>
                  <a:prstClr val="white"/>
                </a:solidFill>
                <a:effectLst/>
                <a:uLnTx/>
                <a:uFillTx/>
                <a:latin typeface="Arial Unicode MS" pitchFamily="34" charset="-122"/>
                <a:ea typeface="Arial Unicode MS" pitchFamily="34" charset="-122"/>
                <a:cs typeface="Arial Unicode MS" pitchFamily="34" charset="-122"/>
              </a:endParaRPr>
            </a:p>
          </p:txBody>
        </p:sp>
      </p:grpSp>
      <p:sp>
        <p:nvSpPr>
          <p:cNvPr id="2" name="标题 1"/>
          <p:cNvSpPr>
            <a:spLocks noGrp="1"/>
          </p:cNvSpPr>
          <p:nvPr>
            <p:ph type="title"/>
          </p:nvPr>
        </p:nvSpPr>
        <p:spPr>
          <a:xfrm>
            <a:off x="1281132" y="2564226"/>
            <a:ext cx="9744832" cy="1609076"/>
          </a:xfrm>
        </p:spPr>
        <p:txBody>
          <a:bodyPr>
            <a:normAutofit/>
          </a:bodyPr>
          <a:lstStyle/>
          <a:p>
            <a:r>
              <a:rPr lang="zh-CN" altLang="en-US" sz="7200">
                <a:solidFill>
                  <a:schemeClr val="bg1"/>
                </a:solidFill>
              </a:rPr>
              <a:t>微前端的核心是什么？</a:t>
            </a:r>
            <a:endParaRPr lang="zh-CN" altLang="en-US" sz="7200" dirty="0">
              <a:solidFill>
                <a:schemeClr val="bg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2.5E-6 -3.7037E-6 L 0.00312 -0.31759 " pathEditMode="relative" rAng="0" ptsTypes="AA">
                                      <p:cBhvr>
                                        <p:cTn id="6" dur="2000" fill="hold"/>
                                        <p:tgtEl>
                                          <p:spTgt spid="2"/>
                                        </p:tgtEl>
                                        <p:attrNameLst>
                                          <p:attrName>ppt_x</p:attrName>
                                          <p:attrName>ppt_y</p:attrName>
                                        </p:attrNameLst>
                                      </p:cBhvr>
                                      <p:rCtr x="156" y="-15880"/>
                                    </p:animMotion>
                                  </p:childTnLst>
                                </p:cTn>
                              </p:par>
                              <p:par>
                                <p:cTn id="7" presetID="10" presetClass="entr" presetSubtype="0" fill="hold" nodeType="withEffect">
                                  <p:stCondLst>
                                    <p:cond delay="2000"/>
                                  </p:stCondLst>
                                  <p:childTnLst>
                                    <p:set>
                                      <p:cBhvr>
                                        <p:cTn id="8" dur="1" fill="hold">
                                          <p:stCondLst>
                                            <p:cond delay="0"/>
                                          </p:stCondLst>
                                        </p:cTn>
                                        <p:tgtEl>
                                          <p:spTgt spid="6"/>
                                        </p:tgtEl>
                                        <p:attrNameLst>
                                          <p:attrName>style.visibility</p:attrName>
                                        </p:attrNameLst>
                                      </p:cBhvr>
                                      <p:to>
                                        <p:strVal val="visible"/>
                                      </p:to>
                                    </p:set>
                                    <p:animEffect transition="in" filter="fade">
                                      <p:cBhvr>
                                        <p:cTn id="9" dur="500"/>
                                        <p:tgtEl>
                                          <p:spTgt spid="6"/>
                                        </p:tgtEl>
                                      </p:cBhvr>
                                    </p:animEffect>
                                  </p:childTnLst>
                                </p:cTn>
                              </p:par>
                            </p:childTnLst>
                          </p:cTn>
                        </p:par>
                      </p:childTnLst>
                    </p:cTn>
                  </p:par>
                  <p:par>
                    <p:cTn id="10" fill="hold">
                      <p:stCondLst>
                        <p:cond delay="indefinite"/>
                      </p:stCondLst>
                      <p:childTnLst>
                        <p:par>
                          <p:cTn id="11" fill="hold">
                            <p:stCondLst>
                              <p:cond delay="0"/>
                            </p:stCondLst>
                            <p:childTnLst>
                              <p:par>
                                <p:cTn id="12" presetID="42" presetClass="path" presetSubtype="0" accel="50000" decel="50000" fill="hold" nodeType="clickEffect">
                                  <p:stCondLst>
                                    <p:cond delay="0"/>
                                  </p:stCondLst>
                                  <p:childTnLst>
                                    <p:animMotion origin="layout" path="M -1.45833E-6 -1.48148E-6 L -0.16588 -0.00694 " pathEditMode="relative" rAng="0" ptsTypes="AA">
                                      <p:cBhvr>
                                        <p:cTn id="13" dur="2000" fill="hold"/>
                                        <p:tgtEl>
                                          <p:spTgt spid="6"/>
                                        </p:tgtEl>
                                        <p:attrNameLst>
                                          <p:attrName>ppt_x</p:attrName>
                                          <p:attrName>ppt_y</p:attrName>
                                        </p:attrNameLst>
                                      </p:cBhvr>
                                      <p:rCtr x="-8294" y="-347"/>
                                    </p:animMotion>
                                  </p:childTnLst>
                                </p:cTn>
                              </p:par>
                              <p:par>
                                <p:cTn id="14" presetID="2" presetClass="entr" presetSubtype="4" fill="hold" nodeType="withEffect">
                                  <p:stCondLst>
                                    <p:cond delay="2000"/>
                                  </p:stCondLst>
                                  <p:childTnLst>
                                    <p:set>
                                      <p:cBhvr>
                                        <p:cTn id="15" dur="1" fill="hold">
                                          <p:stCondLst>
                                            <p:cond delay="0"/>
                                          </p:stCondLst>
                                        </p:cTn>
                                        <p:tgtEl>
                                          <p:spTgt spid="15"/>
                                        </p:tgtEl>
                                        <p:attrNameLst>
                                          <p:attrName>style.visibility</p:attrName>
                                        </p:attrNameLst>
                                      </p:cBhvr>
                                      <p:to>
                                        <p:strVal val="visible"/>
                                      </p:to>
                                    </p:set>
                                    <p:anim calcmode="lin" valueType="num">
                                      <p:cBhvr additive="base">
                                        <p:cTn id="16" dur="500" fill="hold"/>
                                        <p:tgtEl>
                                          <p:spTgt spid="15"/>
                                        </p:tgtEl>
                                        <p:attrNameLst>
                                          <p:attrName>ppt_x</p:attrName>
                                        </p:attrNameLst>
                                      </p:cBhvr>
                                      <p:tavLst>
                                        <p:tav tm="0">
                                          <p:val>
                                            <p:strVal val="#ppt_x"/>
                                          </p:val>
                                        </p:tav>
                                        <p:tav tm="100000">
                                          <p:val>
                                            <p:strVal val="#ppt_x"/>
                                          </p:val>
                                        </p:tav>
                                      </p:tavLst>
                                    </p:anim>
                                    <p:anim calcmode="lin" valueType="num">
                                      <p:cBhvr additive="base">
                                        <p:cTn id="17"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3972" y="470177"/>
            <a:ext cx="10969200" cy="705600"/>
          </a:xfrm>
        </p:spPr>
        <p:txBody>
          <a:bodyPr/>
          <a:lstStyle/>
          <a:p>
            <a:r>
              <a:rPr lang="zh-CN" altLang="en-US">
                <a:solidFill>
                  <a:schemeClr val="bg1"/>
                </a:solidFill>
              </a:rPr>
              <a:t>拆什么，为什么要拆？</a:t>
            </a:r>
            <a:endParaRPr lang="zh-CN" altLang="en-US" dirty="0">
              <a:solidFill>
                <a:schemeClr val="bg1"/>
              </a:solidFill>
            </a:endParaRPr>
          </a:p>
        </p:txBody>
      </p:sp>
      <p:sp>
        <p:nvSpPr>
          <p:cNvPr id="8" name="内容占位符 2"/>
          <p:cNvSpPr txBox="1"/>
          <p:nvPr/>
        </p:nvSpPr>
        <p:spPr>
          <a:xfrm>
            <a:off x="4090563" y="1612744"/>
            <a:ext cx="3400074" cy="1204954"/>
          </a:xfrm>
          <a:prstGeom prst="rect">
            <a:avLst/>
          </a:prstGeom>
        </p:spPr>
        <p:txBody>
          <a:bodyPr vert="horz" lIns="90000" tIns="46800" rIns="90000" bIns="46800" rtlCol="0">
            <a:normAutofit/>
          </a:bodyPr>
          <a:lst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6000" dirty="0">
              <a:solidFill>
                <a:schemeClr val="bg1"/>
              </a:solidFill>
            </a:endParaRPr>
          </a:p>
        </p:txBody>
      </p:sp>
      <p:sp>
        <p:nvSpPr>
          <p:cNvPr id="12" name="内容占位符 2"/>
          <p:cNvSpPr txBox="1"/>
          <p:nvPr/>
        </p:nvSpPr>
        <p:spPr>
          <a:xfrm>
            <a:off x="4653177" y="1563482"/>
            <a:ext cx="7167998" cy="1944891"/>
          </a:xfrm>
          <a:prstGeom prst="rect">
            <a:avLst/>
          </a:prstGeom>
        </p:spPr>
        <p:txBody>
          <a:bodyPr vert="horz" lIns="90000" tIns="46800" rIns="90000" bIns="46800" rtlCol="0">
            <a:normAutofit fontScale="85000" lnSpcReduction="10000"/>
          </a:bodyPr>
          <a:lst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zh-CN" altLang="en-US" sz="2000" dirty="0">
                <a:solidFill>
                  <a:schemeClr val="bg1"/>
                </a:solidFill>
              </a:rPr>
              <a:t>当前的前端领域，</a:t>
            </a:r>
            <a:r>
              <a:rPr lang="en-US" altLang="zh-CN" sz="2000" dirty="0">
                <a:solidFill>
                  <a:schemeClr val="bg1"/>
                </a:solidFill>
              </a:rPr>
              <a:t>SPA</a:t>
            </a:r>
            <a:r>
              <a:rPr lang="zh-CN" altLang="en-US" sz="2000" dirty="0">
                <a:solidFill>
                  <a:schemeClr val="bg1"/>
                </a:solidFill>
              </a:rPr>
              <a:t>是非常流行的项目形态之一，但是随着项目的完善及应用功能的丰富，</a:t>
            </a:r>
            <a:r>
              <a:rPr lang="en-US" altLang="zh-CN" sz="2000" dirty="0">
                <a:solidFill>
                  <a:schemeClr val="bg1"/>
                </a:solidFill>
              </a:rPr>
              <a:t>SPA</a:t>
            </a:r>
            <a:r>
              <a:rPr lang="zh-CN" altLang="en-US" sz="2000" dirty="0">
                <a:solidFill>
                  <a:schemeClr val="bg1"/>
                </a:solidFill>
              </a:rPr>
              <a:t>变得越来越庞大，越来越难以维护，往往最后就变成了改一处而动全身的局面，项目的开发、维护成本也越来越高。微前端的目的就是将庞大的应用进行拆分解耦，使得每个独立的模块可以进行单独开发、维护及部署，提升效率。</a:t>
            </a:r>
            <a:endParaRPr lang="en-US" altLang="zh-CN" sz="2000" dirty="0">
              <a:solidFill>
                <a:schemeClr val="bg1"/>
              </a:solidFill>
            </a:endParaRPr>
          </a:p>
        </p:txBody>
      </p:sp>
      <p:sp>
        <p:nvSpPr>
          <p:cNvPr id="16" name="矩形 15"/>
          <p:cNvSpPr/>
          <p:nvPr/>
        </p:nvSpPr>
        <p:spPr>
          <a:xfrm>
            <a:off x="3948823" y="2772240"/>
            <a:ext cx="4288354" cy="1323439"/>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pPr algn="ctr"/>
            <a:r>
              <a:rPr lang="zh-CN" altLang="en-US" sz="8000" b="1" dirty="0">
                <a:solidFill>
                  <a:schemeClr val="accent4"/>
                </a:solidFill>
              </a:rPr>
              <a:t>巨石应用</a:t>
            </a:r>
            <a:endParaRPr lang="zh-CN" altLang="en-US" sz="8000" b="1" dirty="0">
              <a:solidFill>
                <a:schemeClr val="accent4"/>
              </a:solidFill>
            </a:endParaRPr>
          </a:p>
        </p:txBody>
      </p:sp>
      <p:sp>
        <p:nvSpPr>
          <p:cNvPr id="17" name="矩形 16"/>
          <p:cNvSpPr/>
          <p:nvPr/>
        </p:nvSpPr>
        <p:spPr>
          <a:xfrm>
            <a:off x="3948823" y="2767280"/>
            <a:ext cx="4288353" cy="1323439"/>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pPr algn="ctr"/>
            <a:r>
              <a:rPr lang="zh-CN" altLang="en-US" sz="8000" b="1" dirty="0">
                <a:solidFill>
                  <a:schemeClr val="accent4"/>
                </a:solidFill>
              </a:rPr>
              <a:t>历史项目</a:t>
            </a:r>
            <a:endParaRPr lang="zh-CN" altLang="en-US" sz="8000" b="1" dirty="0">
              <a:solidFill>
                <a:schemeClr val="accent4"/>
              </a:solidFill>
            </a:endParaRPr>
          </a:p>
        </p:txBody>
      </p:sp>
      <p:sp>
        <p:nvSpPr>
          <p:cNvPr id="18" name="内容占位符 2"/>
          <p:cNvSpPr txBox="1"/>
          <p:nvPr/>
        </p:nvSpPr>
        <p:spPr>
          <a:xfrm>
            <a:off x="4653178" y="4483384"/>
            <a:ext cx="7167998" cy="1622125"/>
          </a:xfrm>
          <a:prstGeom prst="rect">
            <a:avLst/>
          </a:prstGeom>
        </p:spPr>
        <p:txBody>
          <a:bodyPr vert="horz" lIns="90000" tIns="46800" rIns="90000" bIns="46800" rtlCol="0">
            <a:normAutofit fontScale="85000" lnSpcReduction="10000"/>
          </a:bodyPr>
          <a:lst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2000" dirty="0">
                <a:solidFill>
                  <a:schemeClr val="bg1"/>
                </a:solidFill>
              </a:rPr>
              <a:t>在不少的业务中，或多或少的会存在一些历史项目，并且还在照常运行。现在需要将其融合到新项目中，但是由于使用的框架过于老旧，合在一起的话只能重写，浪费时间和精力。通过微前端将这些系统进行整合的话就可以在不修改逻辑的同时使得新老两套系统并行运行。</a:t>
            </a:r>
            <a:endParaRPr lang="en-US" altLang="zh-CN" sz="2000" dirty="0">
              <a:solidFill>
                <a:schemeClr val="bg1"/>
              </a:solidFill>
            </a:endParaRPr>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randombar(horizontal)">
                                      <p:cBhvr>
                                        <p:cTn id="7" dur="20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2" nodeType="clickEffect">
                                  <p:stCondLst>
                                    <p:cond delay="0"/>
                                  </p:stCondLst>
                                  <p:childTnLst>
                                    <p:animEffect transition="out" filter="fade">
                                      <p:cBhvr>
                                        <p:cTn id="11" dur="500"/>
                                        <p:tgtEl>
                                          <p:spTgt spid="16"/>
                                        </p:tgtEl>
                                      </p:cBhvr>
                                    </p:animEffect>
                                    <p:set>
                                      <p:cBhvr>
                                        <p:cTn id="12" dur="1" fill="hold">
                                          <p:stCondLst>
                                            <p:cond delay="499"/>
                                          </p:stCondLst>
                                        </p:cTn>
                                        <p:tgtEl>
                                          <p:spTgt spid="16"/>
                                        </p:tgtEl>
                                        <p:attrNameLst>
                                          <p:attrName>style.visibility</p:attrName>
                                        </p:attrNameLst>
                                      </p:cBhvr>
                                      <p:to>
                                        <p:strVal val="hidden"/>
                                      </p:to>
                                    </p:set>
                                  </p:childTnLst>
                                </p:cTn>
                              </p:par>
                              <p:par>
                                <p:cTn id="13" presetID="14" presetClass="entr" presetSubtype="10" fill="hold" grpId="0" nodeType="withEffect">
                                  <p:stCondLst>
                                    <p:cond delay="500"/>
                                  </p:stCondLst>
                                  <p:childTnLst>
                                    <p:set>
                                      <p:cBhvr>
                                        <p:cTn id="14" dur="1" fill="hold">
                                          <p:stCondLst>
                                            <p:cond delay="0"/>
                                          </p:stCondLst>
                                        </p:cTn>
                                        <p:tgtEl>
                                          <p:spTgt spid="17"/>
                                        </p:tgtEl>
                                        <p:attrNameLst>
                                          <p:attrName>style.visibility</p:attrName>
                                        </p:attrNameLst>
                                      </p:cBhvr>
                                      <p:to>
                                        <p:strVal val="visible"/>
                                      </p:to>
                                    </p:set>
                                    <p:animEffect transition="in" filter="randombar(horizontal)">
                                      <p:cBhvr>
                                        <p:cTn id="15" dur="2000"/>
                                        <p:tgtEl>
                                          <p:spTgt spid="17"/>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3" nodeType="clickEffect">
                                  <p:stCondLst>
                                    <p:cond delay="0"/>
                                  </p:stCondLst>
                                  <p:childTnLst>
                                    <p:set>
                                      <p:cBhvr>
                                        <p:cTn id="19" dur="1" fill="hold">
                                          <p:stCondLst>
                                            <p:cond delay="0"/>
                                          </p:stCondLst>
                                        </p:cTn>
                                        <p:tgtEl>
                                          <p:spTgt spid="16"/>
                                        </p:tgtEl>
                                        <p:attrNameLst>
                                          <p:attrName>style.visibility</p:attrName>
                                        </p:attrNameLst>
                                      </p:cBhvr>
                                      <p:to>
                                        <p:strVal val="visible"/>
                                      </p:to>
                                    </p:set>
                                    <p:animEffect transition="in" filter="fade">
                                      <p:cBhvr>
                                        <p:cTn id="20" dur="500"/>
                                        <p:tgtEl>
                                          <p:spTgt spid="16"/>
                                        </p:tgtEl>
                                      </p:cBhvr>
                                    </p:animEffect>
                                  </p:childTnLst>
                                </p:cTn>
                              </p:par>
                            </p:childTnLst>
                          </p:cTn>
                        </p:par>
                        <p:par>
                          <p:cTn id="21" fill="hold">
                            <p:stCondLst>
                              <p:cond delay="500"/>
                            </p:stCondLst>
                            <p:childTnLst>
                              <p:par>
                                <p:cTn id="22" presetID="42" presetClass="path" presetSubtype="0" accel="50000" decel="50000" fill="hold" grpId="1" nodeType="afterEffect">
                                  <p:stCondLst>
                                    <p:cond delay="0"/>
                                  </p:stCondLst>
                                  <p:childTnLst>
                                    <p:animMotion origin="layout" path="M 4.16667E-7 -4.44444E-6 L -0.2905 -0.19305 " pathEditMode="relative" rAng="0" ptsTypes="AA">
                                      <p:cBhvr>
                                        <p:cTn id="23" dur="2000" fill="hold"/>
                                        <p:tgtEl>
                                          <p:spTgt spid="16"/>
                                        </p:tgtEl>
                                        <p:attrNameLst>
                                          <p:attrName>ppt_x</p:attrName>
                                          <p:attrName>ppt_y</p:attrName>
                                        </p:attrNameLst>
                                      </p:cBhvr>
                                      <p:rCtr x="-14531" y="-9653"/>
                                    </p:animMotion>
                                  </p:childTnLst>
                                </p:cTn>
                              </p:par>
                              <p:par>
                                <p:cTn id="24" presetID="42" presetClass="path" presetSubtype="0" accel="50000" decel="50000" fill="hold" grpId="1" nodeType="withEffect">
                                  <p:stCondLst>
                                    <p:cond delay="0"/>
                                  </p:stCondLst>
                                  <p:childTnLst>
                                    <p:animMotion origin="layout" path="M -0.0013 0 L -0.28021 0.23657 " pathEditMode="relative" rAng="0" ptsTypes="AA">
                                      <p:cBhvr>
                                        <p:cTn id="25" dur="2000" fill="hold"/>
                                        <p:tgtEl>
                                          <p:spTgt spid="17"/>
                                        </p:tgtEl>
                                        <p:attrNameLst>
                                          <p:attrName>ppt_x</p:attrName>
                                          <p:attrName>ppt_y</p:attrName>
                                        </p:attrNameLst>
                                      </p:cBhvr>
                                      <p:rCtr x="-13945" y="11829"/>
                                    </p:animMotion>
                                  </p:childTnLst>
                                </p:cTn>
                              </p:par>
                            </p:childTnLst>
                          </p:cTn>
                        </p:par>
                        <p:par>
                          <p:cTn id="26" fill="hold">
                            <p:stCondLst>
                              <p:cond delay="2500"/>
                            </p:stCondLst>
                            <p:childTnLst>
                              <p:par>
                                <p:cTn id="27" presetID="10" presetClass="entr" presetSubtype="0" fill="hold" grpId="0" nodeType="afterEffect">
                                  <p:stCondLst>
                                    <p:cond delay="0"/>
                                  </p:stCondLst>
                                  <p:childTnLst>
                                    <p:set>
                                      <p:cBhvr>
                                        <p:cTn id="28" dur="1" fill="hold">
                                          <p:stCondLst>
                                            <p:cond delay="0"/>
                                          </p:stCondLst>
                                        </p:cTn>
                                        <p:tgtEl>
                                          <p:spTgt spid="18"/>
                                        </p:tgtEl>
                                        <p:attrNameLst>
                                          <p:attrName>style.visibility</p:attrName>
                                        </p:attrNameLst>
                                      </p:cBhvr>
                                      <p:to>
                                        <p:strVal val="visible"/>
                                      </p:to>
                                    </p:set>
                                    <p:animEffect transition="in" filter="fade">
                                      <p:cBhvr>
                                        <p:cTn id="29" dur="500"/>
                                        <p:tgtEl>
                                          <p:spTgt spid="18"/>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2"/>
                                        </p:tgtEl>
                                        <p:attrNameLst>
                                          <p:attrName>style.visibility</p:attrName>
                                        </p:attrNameLst>
                                      </p:cBhvr>
                                      <p:to>
                                        <p:strVal val="visible"/>
                                      </p:to>
                                    </p:set>
                                    <p:animEffect transition="in" filter="fade">
                                      <p:cBhvr>
                                        <p:cTn id="3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6" grpId="0"/>
      <p:bldP spid="16" grpId="1"/>
      <p:bldP spid="16" grpId="2"/>
      <p:bldP spid="16" grpId="3"/>
      <p:bldP spid="17" grpId="0"/>
      <p:bldP spid="17" grpId="1"/>
      <p:bldP spid="1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765541" y="297710"/>
            <a:ext cx="2453777" cy="705600"/>
          </a:xfrm>
        </p:spPr>
        <p:txBody>
          <a:bodyPr/>
          <a:lstStyle/>
          <a:p>
            <a:r>
              <a:rPr lang="zh-CN" altLang="en-US">
                <a:solidFill>
                  <a:schemeClr val="bg1"/>
                </a:solidFill>
              </a:rPr>
              <a:t>怎么拆？</a:t>
            </a:r>
            <a:endParaRPr lang="zh-CN" altLang="en-US" dirty="0">
              <a:solidFill>
                <a:schemeClr val="bg1"/>
              </a:solidFill>
            </a:endParaRPr>
          </a:p>
        </p:txBody>
      </p:sp>
      <p:graphicFrame>
        <p:nvGraphicFramePr>
          <p:cNvPr id="5" name="表格 5"/>
          <p:cNvGraphicFramePr>
            <a:graphicFrameLocks noGrp="1"/>
          </p:cNvGraphicFramePr>
          <p:nvPr>
            <p:ph idx="1"/>
          </p:nvPr>
        </p:nvGraphicFramePr>
        <p:xfrm>
          <a:off x="818707" y="1139788"/>
          <a:ext cx="10600660" cy="5367337"/>
        </p:xfrm>
        <a:graphic>
          <a:graphicData uri="http://schemas.openxmlformats.org/drawingml/2006/table">
            <a:tbl>
              <a:tblPr firstRow="1" bandRow="1">
                <a:tableStyleId>{5C22544A-7EE6-4342-B048-85BDC9FD1C3A}</a:tableStyleId>
              </a:tblPr>
              <a:tblGrid>
                <a:gridCol w="2083981"/>
                <a:gridCol w="3014525"/>
                <a:gridCol w="2673894"/>
                <a:gridCol w="2828260"/>
              </a:tblGrid>
              <a:tr h="340783">
                <a:tc>
                  <a:txBody>
                    <a:bodyPr/>
                    <a:lstStyle/>
                    <a:p>
                      <a:r>
                        <a:rPr lang="zh-CN" altLang="en-US" sz="1600" dirty="0">
                          <a:solidFill>
                            <a:schemeClr val="bg1"/>
                          </a:solidFill>
                        </a:rPr>
                        <a:t>方案</a:t>
                      </a:r>
                      <a:endParaRPr lang="zh-CN" altLang="en-US" sz="1600"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r>
                        <a:rPr lang="zh-CN" altLang="en-US" sz="1600" dirty="0">
                          <a:solidFill>
                            <a:schemeClr val="bg1"/>
                          </a:solidFill>
                        </a:rPr>
                        <a:t>描述</a:t>
                      </a:r>
                      <a:endParaRPr lang="zh-CN" altLang="en-US" sz="1600"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r>
                        <a:rPr lang="zh-CN" altLang="en-US" sz="1600" dirty="0">
                          <a:solidFill>
                            <a:schemeClr val="bg1"/>
                          </a:solidFill>
                        </a:rPr>
                        <a:t>优点</a:t>
                      </a:r>
                      <a:endParaRPr lang="zh-CN" altLang="en-US" sz="1600"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r>
                        <a:rPr lang="zh-CN" altLang="en-US" sz="1600" dirty="0">
                          <a:solidFill>
                            <a:schemeClr val="bg1"/>
                          </a:solidFill>
                        </a:rPr>
                        <a:t>缺点</a:t>
                      </a:r>
                      <a:endParaRPr lang="zh-CN" altLang="en-US" sz="1600"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r>
              <a:tr h="873257">
                <a:tc>
                  <a:txBody>
                    <a:bodyPr/>
                    <a:lstStyle/>
                    <a:p>
                      <a:r>
                        <a:rPr lang="en-US" sz="1600" b="1" dirty="0">
                          <a:solidFill>
                            <a:schemeClr val="bg1"/>
                          </a:solidFill>
                          <a:effectLst/>
                        </a:rPr>
                        <a:t>Nginx</a:t>
                      </a:r>
                      <a:r>
                        <a:rPr lang="zh-CN" altLang="en-US" sz="1600" b="1" dirty="0">
                          <a:solidFill>
                            <a:schemeClr val="bg1"/>
                          </a:solidFill>
                          <a:effectLst/>
                        </a:rPr>
                        <a:t>路由转发</a:t>
                      </a:r>
                      <a:endParaRPr lang="zh-CN" altLang="en-US"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zh-CN" altLang="en-US" sz="1600" dirty="0">
                          <a:solidFill>
                            <a:schemeClr val="bg1"/>
                          </a:solidFill>
                          <a:effectLst/>
                        </a:rPr>
                        <a:t>通过</a:t>
                      </a:r>
                      <a:r>
                        <a:rPr lang="en-US" altLang="zh-CN" sz="1600" dirty="0">
                          <a:solidFill>
                            <a:schemeClr val="bg1"/>
                          </a:solidFill>
                          <a:effectLst/>
                        </a:rPr>
                        <a:t>Nginx</a:t>
                      </a:r>
                      <a:r>
                        <a:rPr lang="zh-CN" altLang="en-US" sz="1600" dirty="0">
                          <a:solidFill>
                            <a:schemeClr val="bg1"/>
                          </a:solidFill>
                          <a:effectLst/>
                        </a:rPr>
                        <a:t>配置反向代理来实现不同路径映射到不同的应用</a:t>
                      </a:r>
                      <a:endParaRPr lang="zh-CN" altLang="en-US"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zh-CN" altLang="en-US" sz="1600" dirty="0">
                          <a:solidFill>
                            <a:schemeClr val="bg1"/>
                          </a:solidFill>
                          <a:effectLst/>
                        </a:rPr>
                        <a:t>简单、快速、易配置</a:t>
                      </a:r>
                      <a:endParaRPr lang="zh-CN" altLang="en-US"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zh-CN" altLang="en-US" sz="1600" dirty="0">
                          <a:solidFill>
                            <a:schemeClr val="bg1"/>
                          </a:solidFill>
                          <a:effectLst/>
                        </a:rPr>
                        <a:t>在切换应用时会触发浏览器刷新，影响体验</a:t>
                      </a:r>
                      <a:endParaRPr lang="zh-CN" altLang="en-US"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1384432">
                <a:tc>
                  <a:txBody>
                    <a:bodyPr/>
                    <a:lstStyle/>
                    <a:p>
                      <a:r>
                        <a:rPr lang="en-US" sz="1600" b="1" dirty="0">
                          <a:solidFill>
                            <a:schemeClr val="bg1"/>
                          </a:solidFill>
                          <a:effectLst/>
                        </a:rPr>
                        <a:t>iframe</a:t>
                      </a:r>
                      <a:r>
                        <a:rPr lang="zh-CN" altLang="en-US" sz="1600" b="1" dirty="0">
                          <a:solidFill>
                            <a:schemeClr val="bg1"/>
                          </a:solidFill>
                          <a:effectLst/>
                        </a:rPr>
                        <a:t>嵌套</a:t>
                      </a:r>
                      <a:endParaRPr lang="zh-CN" altLang="en-US"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r>
                        <a:rPr lang="zh-CN" altLang="en-US" sz="1600" dirty="0">
                          <a:solidFill>
                            <a:schemeClr val="bg1"/>
                          </a:solidFill>
                          <a:effectLst/>
                        </a:rPr>
                        <a:t>父应用是一个单独的页面，每个子应用嵌套一个</a:t>
                      </a:r>
                      <a:r>
                        <a:rPr lang="en-US" sz="1600" dirty="0">
                          <a:solidFill>
                            <a:schemeClr val="bg1"/>
                          </a:solidFill>
                          <a:effectLst/>
                        </a:rPr>
                        <a:t>iframe,</a:t>
                      </a:r>
                      <a:r>
                        <a:rPr lang="zh-CN" altLang="en-US" sz="1600" dirty="0">
                          <a:solidFill>
                            <a:schemeClr val="bg1"/>
                          </a:solidFill>
                          <a:effectLst/>
                        </a:rPr>
                        <a:t>父子通信可采用</a:t>
                      </a:r>
                      <a:r>
                        <a:rPr lang="en-US" sz="1600" dirty="0" err="1">
                          <a:solidFill>
                            <a:schemeClr val="bg1"/>
                          </a:solidFill>
                          <a:effectLst/>
                        </a:rPr>
                        <a:t>postMessage</a:t>
                      </a:r>
                      <a:r>
                        <a:rPr lang="zh-CN" altLang="en-US" sz="1600" dirty="0">
                          <a:solidFill>
                            <a:schemeClr val="bg1"/>
                          </a:solidFill>
                          <a:effectLst/>
                        </a:rPr>
                        <a:t>或者</a:t>
                      </a:r>
                      <a:r>
                        <a:rPr lang="en-US" sz="1600" dirty="0" err="1">
                          <a:solidFill>
                            <a:schemeClr val="bg1"/>
                          </a:solidFill>
                          <a:effectLst/>
                        </a:rPr>
                        <a:t>contentWindow</a:t>
                      </a:r>
                      <a:r>
                        <a:rPr lang="zh-CN" altLang="en-US" sz="1600" dirty="0">
                          <a:solidFill>
                            <a:schemeClr val="bg1"/>
                          </a:solidFill>
                          <a:effectLst/>
                        </a:rPr>
                        <a:t>方式</a:t>
                      </a:r>
                      <a:endParaRPr lang="zh-CN" altLang="en-US"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r>
                        <a:rPr lang="zh-CN" altLang="en-US" sz="1600" dirty="0">
                          <a:solidFill>
                            <a:schemeClr val="bg1"/>
                          </a:solidFill>
                          <a:effectLst/>
                        </a:rPr>
                        <a:t>实现简单，子应用之间自带沙箱，天然隔离，互不影响</a:t>
                      </a:r>
                      <a:endParaRPr lang="zh-CN" altLang="en-US"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r>
                        <a:rPr lang="en-US" altLang="zh-CN" sz="1600" dirty="0">
                          <a:solidFill>
                            <a:schemeClr val="bg1"/>
                          </a:solidFill>
                          <a:effectLst/>
                        </a:rPr>
                        <a:t>iframe</a:t>
                      </a:r>
                      <a:r>
                        <a:rPr lang="zh-CN" altLang="en-US" sz="1600" dirty="0">
                          <a:solidFill>
                            <a:schemeClr val="bg1"/>
                          </a:solidFill>
                          <a:effectLst/>
                        </a:rPr>
                        <a:t>的样式显示、兼容性都具有局限性，实现过于简单</a:t>
                      </a:r>
                      <a:endParaRPr lang="en-US" altLang="zh-CN"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r>
              <a:tr h="1128845">
                <a:tc>
                  <a:txBody>
                    <a:bodyPr/>
                    <a:lstStyle/>
                    <a:p>
                      <a:r>
                        <a:rPr lang="en-US" sz="1600" b="1" dirty="0">
                          <a:solidFill>
                            <a:schemeClr val="bg1"/>
                          </a:solidFill>
                          <a:effectLst/>
                        </a:rPr>
                        <a:t>Web Components</a:t>
                      </a:r>
                      <a:endParaRPr lang="en-US"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zh-CN" altLang="en-US" sz="1600" dirty="0">
                          <a:solidFill>
                            <a:schemeClr val="bg1"/>
                          </a:solidFill>
                          <a:effectLst/>
                        </a:rPr>
                        <a:t>每个子应用需要采用纯</a:t>
                      </a:r>
                      <a:r>
                        <a:rPr lang="en-US" altLang="zh-CN" sz="1600" dirty="0">
                          <a:solidFill>
                            <a:schemeClr val="bg1"/>
                          </a:solidFill>
                          <a:effectLst/>
                        </a:rPr>
                        <a:t>Web Components </a:t>
                      </a:r>
                      <a:r>
                        <a:rPr lang="zh-CN" altLang="en-US" sz="1600" dirty="0">
                          <a:solidFill>
                            <a:schemeClr val="bg1"/>
                          </a:solidFill>
                          <a:effectLst/>
                        </a:rPr>
                        <a:t>技术编写组件，这是一套全新的开发模式</a:t>
                      </a:r>
                      <a:endParaRPr lang="zh-CN" altLang="en-US"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zh-CN" altLang="en-US" sz="1600" dirty="0">
                          <a:solidFill>
                            <a:schemeClr val="bg1"/>
                          </a:solidFill>
                          <a:effectLst/>
                        </a:rPr>
                        <a:t>每个子应用拥有独立的</a:t>
                      </a:r>
                      <a:r>
                        <a:rPr lang="en-US" altLang="zh-CN" sz="1600" dirty="0">
                          <a:solidFill>
                            <a:schemeClr val="bg1"/>
                          </a:solidFill>
                          <a:effectLst/>
                        </a:rPr>
                        <a:t>script</a:t>
                      </a:r>
                      <a:r>
                        <a:rPr lang="zh-CN" altLang="en-US" sz="1600" dirty="0">
                          <a:solidFill>
                            <a:schemeClr val="bg1"/>
                          </a:solidFill>
                          <a:effectLst/>
                        </a:rPr>
                        <a:t>和</a:t>
                      </a:r>
                      <a:r>
                        <a:rPr lang="en-US" altLang="zh-CN" sz="1600" dirty="0" err="1">
                          <a:solidFill>
                            <a:schemeClr val="bg1"/>
                          </a:solidFill>
                          <a:effectLst/>
                        </a:rPr>
                        <a:t>css</a:t>
                      </a:r>
                      <a:r>
                        <a:rPr lang="zh-CN" altLang="en-US" sz="1600" dirty="0">
                          <a:solidFill>
                            <a:schemeClr val="bg1"/>
                          </a:solidFill>
                          <a:effectLst/>
                        </a:rPr>
                        <a:t>，也可以单独部署</a:t>
                      </a:r>
                      <a:endParaRPr lang="zh-CN" altLang="en-US"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zh-CN" altLang="en-US" sz="1600" dirty="0">
                          <a:solidFill>
                            <a:schemeClr val="bg1"/>
                          </a:solidFill>
                          <a:effectLst/>
                        </a:rPr>
                        <a:t>对于历史系统的改造成本过高，子应用通信较为复杂，容易踩坑</a:t>
                      </a:r>
                      <a:endParaRPr lang="zh-CN" altLang="en-US"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1640020">
                <a:tc>
                  <a:txBody>
                    <a:bodyPr/>
                    <a:lstStyle/>
                    <a:p>
                      <a:r>
                        <a:rPr lang="zh-CN" altLang="en-US" sz="1600" b="1" dirty="0">
                          <a:solidFill>
                            <a:schemeClr val="bg1"/>
                          </a:solidFill>
                          <a:effectLst/>
                        </a:rPr>
                        <a:t>组合式应用路由分发</a:t>
                      </a:r>
                      <a:endParaRPr lang="zh-CN" altLang="en-US"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r>
                        <a:rPr lang="zh-CN" altLang="en-US" sz="1600" dirty="0">
                          <a:solidFill>
                            <a:schemeClr val="bg1"/>
                          </a:solidFill>
                          <a:effectLst/>
                        </a:rPr>
                        <a:t>每个子应用独立构建和部署，运行时由父应用来进行路由管理，应用加载、启动、卸载以及通信机制</a:t>
                      </a:r>
                      <a:endParaRPr lang="zh-CN" altLang="en-US"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r>
                        <a:rPr lang="zh-CN" altLang="en-US" sz="1600" dirty="0">
                          <a:solidFill>
                            <a:schemeClr val="bg1"/>
                          </a:solidFill>
                          <a:effectLst/>
                        </a:rPr>
                        <a:t>纯前端改造，体验良好，可无感知切换，子应用互相隔离</a:t>
                      </a:r>
                      <a:endParaRPr lang="zh-CN" altLang="en-US"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r>
                        <a:rPr lang="zh-CN" altLang="en-US" sz="1600" dirty="0">
                          <a:solidFill>
                            <a:schemeClr val="bg1"/>
                          </a:solidFill>
                          <a:effectLst/>
                        </a:rPr>
                        <a:t>需要设计和开发，由于父子应用处于同一页面运行，需要解决子应用的样式冲突、变量对象污染、通信机制等技术点</a:t>
                      </a:r>
                      <a:endParaRPr lang="zh-CN" altLang="en-US"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solidFill>
                  <a:schemeClr val="bg1"/>
                </a:solidFill>
              </a:rPr>
              <a:t>什么是微前端？</a:t>
            </a:r>
            <a:endParaRPr lang="zh-CN" altLang="en-US" dirty="0">
              <a:solidFill>
                <a:schemeClr val="bg1"/>
              </a:solidFill>
            </a:endParaRPr>
          </a:p>
        </p:txBody>
      </p:sp>
      <p:sp>
        <p:nvSpPr>
          <p:cNvPr id="3" name="内容占位符 2"/>
          <p:cNvSpPr>
            <a:spLocks noGrp="1"/>
          </p:cNvSpPr>
          <p:nvPr>
            <p:ph idx="1"/>
          </p:nvPr>
        </p:nvSpPr>
        <p:spPr/>
        <p:txBody>
          <a:bodyPr>
            <a:normAutofit/>
          </a:bodyPr>
          <a:lstStyle/>
          <a:p>
            <a:pPr>
              <a:buFont typeface="Wingdings" panose="05000000000000000000" pitchFamily="2" charset="2"/>
              <a:buChar char="l"/>
            </a:pPr>
            <a:r>
              <a:rPr lang="zh-CN" altLang="en-US" sz="2000">
                <a:solidFill>
                  <a:schemeClr val="bg1"/>
                </a:solidFill>
              </a:rPr>
              <a:t>微前端（</a:t>
            </a:r>
            <a:r>
              <a:rPr lang="en-US" altLang="zh-CN" sz="2000">
                <a:solidFill>
                  <a:schemeClr val="bg1"/>
                </a:solidFill>
              </a:rPr>
              <a:t>Micro-Frontends</a:t>
            </a:r>
            <a:r>
              <a:rPr lang="zh-CN" altLang="en-US" sz="2000">
                <a:solidFill>
                  <a:schemeClr val="bg1"/>
                </a:solidFill>
              </a:rPr>
              <a:t>）是一种类似于微服务的架构，它将微服务的理念应用于浏览器端，即将</a:t>
            </a:r>
            <a:r>
              <a:rPr lang="en-US" altLang="zh-CN" sz="2000">
                <a:solidFill>
                  <a:schemeClr val="bg1"/>
                </a:solidFill>
              </a:rPr>
              <a:t>Web</a:t>
            </a:r>
            <a:r>
              <a:rPr lang="zh-CN" altLang="en-US" sz="2000">
                <a:solidFill>
                  <a:schemeClr val="bg1"/>
                </a:solidFill>
              </a:rPr>
              <a:t>应用由单一的单体应用转变为由多个小型前端应用聚合在一起的应用。各个前端应用还可以独立运行、独立开发、独立部署。</a:t>
            </a:r>
            <a:r>
              <a:rPr lang="zh-CN" altLang="en-US" sz="2000" b="1">
                <a:solidFill>
                  <a:schemeClr val="bg1"/>
                </a:solidFill>
              </a:rPr>
              <a:t>微前端不再是单纯的前端框架或者工具，而是一套架构体系</a:t>
            </a:r>
            <a:r>
              <a:rPr lang="zh-CN" altLang="en-US" sz="2000">
                <a:solidFill>
                  <a:schemeClr val="bg1"/>
                </a:solidFill>
              </a:rPr>
              <a:t>。</a:t>
            </a:r>
            <a:endParaRPr lang="en-US" altLang="zh-CN" sz="2000">
              <a:solidFill>
                <a:schemeClr val="bg1"/>
              </a:solidFill>
            </a:endParaRPr>
          </a:p>
          <a:p>
            <a:pPr>
              <a:buFont typeface="Wingdings" panose="05000000000000000000" pitchFamily="2" charset="2"/>
              <a:buChar char="l"/>
            </a:pPr>
            <a:r>
              <a:rPr lang="zh-CN" altLang="en-US" sz="2000">
                <a:solidFill>
                  <a:schemeClr val="bg1"/>
                </a:solidFill>
              </a:rPr>
              <a:t>微前端是一种</a:t>
            </a:r>
            <a:r>
              <a:rPr lang="zh-CN" altLang="en-US" sz="2000" b="1">
                <a:solidFill>
                  <a:schemeClr val="bg1"/>
                </a:solidFill>
              </a:rPr>
              <a:t>多个团队通过独立发布功能的方式来共同构建现代化 </a:t>
            </a:r>
            <a:r>
              <a:rPr lang="en-US" altLang="zh-CN" sz="2000" b="1">
                <a:solidFill>
                  <a:schemeClr val="bg1"/>
                </a:solidFill>
              </a:rPr>
              <a:t>web </a:t>
            </a:r>
            <a:r>
              <a:rPr lang="zh-CN" altLang="en-US" sz="2000" b="1">
                <a:solidFill>
                  <a:schemeClr val="bg1"/>
                </a:solidFill>
              </a:rPr>
              <a:t>应用</a:t>
            </a:r>
            <a:r>
              <a:rPr lang="zh-CN" altLang="en-US" sz="2000">
                <a:solidFill>
                  <a:schemeClr val="bg1"/>
                </a:solidFill>
              </a:rPr>
              <a:t>的技术手段及方法策略。</a:t>
            </a:r>
            <a:endParaRPr lang="en-US" altLang="zh-CN" sz="2000" dirty="0">
              <a:solidFill>
                <a:schemeClr val="bg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solidFill>
                  <a:schemeClr val="bg1"/>
                </a:solidFill>
              </a:rPr>
              <a:t>微前端核心思想</a:t>
            </a:r>
            <a:endParaRPr lang="zh-CN" altLang="en-US" dirty="0">
              <a:solidFill>
                <a:schemeClr val="bg1"/>
              </a:solidFill>
            </a:endParaRPr>
          </a:p>
        </p:txBody>
      </p:sp>
      <p:grpSp>
        <p:nvGrpSpPr>
          <p:cNvPr id="3" name="组合 2"/>
          <p:cNvGrpSpPr/>
          <p:nvPr/>
        </p:nvGrpSpPr>
        <p:grpSpPr>
          <a:xfrm>
            <a:off x="608330" y="1815464"/>
            <a:ext cx="8009255" cy="2560231"/>
            <a:chOff x="958" y="2655"/>
            <a:chExt cx="12613" cy="4032"/>
          </a:xfrm>
        </p:grpSpPr>
        <p:sp>
          <p:nvSpPr>
            <p:cNvPr id="7" name="文本框 6"/>
            <p:cNvSpPr txBox="1"/>
            <p:nvPr/>
          </p:nvSpPr>
          <p:spPr>
            <a:xfrm>
              <a:off x="958" y="2655"/>
              <a:ext cx="12135" cy="727"/>
            </a:xfrm>
            <a:prstGeom prst="rect">
              <a:avLst/>
            </a:prstGeom>
            <a:noFill/>
          </p:spPr>
          <p:txBody>
            <a:bodyPr wrap="square" rtlCol="0">
              <a:spAutoFit/>
            </a:bodyPr>
            <a:lstStyle/>
            <a:p>
              <a:pPr marL="342900" indent="-342900">
                <a:buFont typeface="Wingdings" panose="05000000000000000000" pitchFamily="2" charset="2"/>
                <a:buChar char="l"/>
              </a:pPr>
              <a:r>
                <a:rPr lang="zh-CN" altLang="en-US" sz="2400" dirty="0">
                  <a:solidFill>
                    <a:schemeClr val="bg1"/>
                  </a:solidFill>
                </a:rPr>
                <a:t>拆分项目服务，实现业务逻辑的解耦，然后分而治之</a:t>
              </a:r>
              <a:endParaRPr lang="en-US" altLang="zh-CN" sz="2400" dirty="0">
                <a:solidFill>
                  <a:schemeClr val="bg1"/>
                </a:solidFill>
              </a:endParaRPr>
            </a:p>
          </p:txBody>
        </p:sp>
        <p:sp>
          <p:nvSpPr>
            <p:cNvPr id="9" name="文本框 8"/>
            <p:cNvSpPr txBox="1"/>
            <p:nvPr/>
          </p:nvSpPr>
          <p:spPr>
            <a:xfrm>
              <a:off x="958" y="4017"/>
              <a:ext cx="12613" cy="1307"/>
            </a:xfrm>
            <a:prstGeom prst="rect">
              <a:avLst/>
            </a:prstGeom>
            <a:noFill/>
          </p:spPr>
          <p:txBody>
            <a:bodyPr wrap="square" rtlCol="0">
              <a:spAutoFit/>
            </a:bodyPr>
            <a:lstStyle/>
            <a:p>
              <a:pPr marL="342900" indent="-342900">
                <a:buFont typeface="Wingdings" panose="05000000000000000000" pitchFamily="2" charset="2"/>
                <a:buChar char="l"/>
              </a:pPr>
              <a:r>
                <a:rPr lang="zh-CN" altLang="en-US" sz="2400" dirty="0">
                  <a:solidFill>
                    <a:schemeClr val="bg1"/>
                  </a:solidFill>
                </a:rPr>
                <a:t>微应用具备完全的自主权利，微应用可以进行独立开发、独立部署、独立运行</a:t>
              </a:r>
              <a:endParaRPr lang="zh-CN" altLang="en-US" sz="2400" dirty="0">
                <a:solidFill>
                  <a:schemeClr val="bg1"/>
                </a:solidFill>
              </a:endParaRPr>
            </a:p>
          </p:txBody>
        </p:sp>
        <p:sp>
          <p:nvSpPr>
            <p:cNvPr id="10" name="文本框 9"/>
            <p:cNvSpPr txBox="1"/>
            <p:nvPr/>
          </p:nvSpPr>
          <p:spPr>
            <a:xfrm>
              <a:off x="958" y="5960"/>
              <a:ext cx="12135" cy="727"/>
            </a:xfrm>
            <a:prstGeom prst="rect">
              <a:avLst/>
            </a:prstGeom>
            <a:noFill/>
          </p:spPr>
          <p:txBody>
            <a:bodyPr wrap="square" rtlCol="0">
              <a:spAutoFit/>
            </a:bodyPr>
            <a:lstStyle/>
            <a:p>
              <a:pPr marL="342900" indent="-342900">
                <a:buFont typeface="Wingdings" panose="05000000000000000000" pitchFamily="2" charset="2"/>
                <a:buChar char="l"/>
              </a:pPr>
              <a:r>
                <a:rPr lang="zh-CN" altLang="en-US" sz="2400" dirty="0">
                  <a:solidFill>
                    <a:schemeClr val="bg1"/>
                  </a:solidFill>
                </a:rPr>
                <a:t>路由是媒介，通过路由实现应用的加载与切换</a:t>
              </a:r>
              <a:endParaRPr lang="en-US" altLang="zh-CN" sz="2400" dirty="0">
                <a:solidFill>
                  <a:schemeClr val="bg1"/>
                </a:solidFill>
              </a:endParaRPr>
            </a:p>
          </p:txBody>
        </p:sp>
      </p:grpSp>
      <p:grpSp>
        <p:nvGrpSpPr>
          <p:cNvPr id="8" name="组合 7"/>
          <p:cNvGrpSpPr/>
          <p:nvPr/>
        </p:nvGrpSpPr>
        <p:grpSpPr>
          <a:xfrm>
            <a:off x="8717280" y="1723390"/>
            <a:ext cx="1614805" cy="2743835"/>
            <a:chOff x="13768" y="2715"/>
            <a:chExt cx="2543" cy="4321"/>
          </a:xfrm>
        </p:grpSpPr>
        <p:sp>
          <p:nvSpPr>
            <p:cNvPr id="4" name="矩形 3"/>
            <p:cNvSpPr/>
            <p:nvPr/>
          </p:nvSpPr>
          <p:spPr>
            <a:xfrm>
              <a:off x="13768" y="2715"/>
              <a:ext cx="2543" cy="1016"/>
            </a:xfrm>
            <a:prstGeom prst="rect">
              <a:avLst/>
            </a:prstGeom>
            <a:noFill/>
            <a:ln>
              <a:noFill/>
            </a:ln>
          </p:spPr>
          <p:txBody>
            <a:bodyPr wrap="square" rtlCol="0" anchor="t">
              <a:spAutoFit/>
              <a:scene3d>
                <a:camera prst="orthographicFront"/>
                <a:lightRig rig="soft" dir="t">
                  <a:rot lat="0" lon="0" rev="15600000"/>
                </a:lightRig>
              </a:scene3d>
              <a:sp3d extrusionH="57150" prstMaterial="softEdge">
                <a:bevelT w="25400" h="38100"/>
              </a:sp3d>
            </a:bodyPr>
            <a:p>
              <a:pPr algn="ctr"/>
              <a:r>
                <a:rPr lang="zh-CN" altLang="en-US" sz="3600" b="1">
                  <a:solidFill>
                    <a:schemeClr val="accent4"/>
                  </a:solidFill>
                  <a:effectLst/>
                </a:rPr>
                <a:t>解耦</a:t>
              </a:r>
              <a:endParaRPr lang="zh-CN" altLang="en-US" sz="3600" b="1">
                <a:solidFill>
                  <a:schemeClr val="accent4"/>
                </a:solidFill>
                <a:effectLst/>
              </a:endParaRPr>
            </a:p>
          </p:txBody>
        </p:sp>
        <p:sp>
          <p:nvSpPr>
            <p:cNvPr id="5" name="矩形 4"/>
            <p:cNvSpPr/>
            <p:nvPr/>
          </p:nvSpPr>
          <p:spPr>
            <a:xfrm>
              <a:off x="13768" y="4221"/>
              <a:ext cx="2543" cy="1016"/>
            </a:xfrm>
            <a:prstGeom prst="rect">
              <a:avLst/>
            </a:prstGeom>
            <a:noFill/>
            <a:ln>
              <a:noFill/>
            </a:ln>
          </p:spPr>
          <p:txBody>
            <a:bodyPr wrap="square" rtlCol="0" anchor="t">
              <a:spAutoFit/>
              <a:scene3d>
                <a:camera prst="orthographicFront"/>
                <a:lightRig rig="soft" dir="t">
                  <a:rot lat="0" lon="0" rev="15600000"/>
                </a:lightRig>
              </a:scene3d>
              <a:sp3d extrusionH="57150" prstMaterial="softEdge">
                <a:bevelT w="25400" h="38100"/>
              </a:sp3d>
            </a:bodyPr>
            <a:p>
              <a:pPr algn="ctr"/>
              <a:r>
                <a:rPr lang="zh-CN" altLang="en-US" sz="3600" b="1">
                  <a:solidFill>
                    <a:schemeClr val="accent4"/>
                  </a:solidFill>
                  <a:effectLst/>
                </a:rPr>
                <a:t>独立</a:t>
              </a:r>
              <a:endParaRPr lang="zh-CN" altLang="en-US" sz="3600" b="1">
                <a:solidFill>
                  <a:schemeClr val="accent4"/>
                </a:solidFill>
                <a:effectLst/>
              </a:endParaRPr>
            </a:p>
          </p:txBody>
        </p:sp>
        <p:sp>
          <p:nvSpPr>
            <p:cNvPr id="6" name="矩形 5"/>
            <p:cNvSpPr/>
            <p:nvPr/>
          </p:nvSpPr>
          <p:spPr>
            <a:xfrm>
              <a:off x="13768" y="6020"/>
              <a:ext cx="2543" cy="1016"/>
            </a:xfrm>
            <a:prstGeom prst="rect">
              <a:avLst/>
            </a:prstGeom>
            <a:noFill/>
            <a:ln>
              <a:noFill/>
            </a:ln>
          </p:spPr>
          <p:txBody>
            <a:bodyPr wrap="square" rtlCol="0" anchor="t">
              <a:spAutoFit/>
              <a:scene3d>
                <a:camera prst="orthographicFront"/>
                <a:lightRig rig="soft" dir="t">
                  <a:rot lat="0" lon="0" rev="15600000"/>
                </a:lightRig>
              </a:scene3d>
              <a:sp3d extrusionH="57150" prstMaterial="softEdge">
                <a:bevelT w="25400" h="38100"/>
              </a:sp3d>
            </a:bodyPr>
            <a:p>
              <a:pPr algn="ctr"/>
              <a:r>
                <a:rPr lang="zh-CN" altLang="en-US" sz="3600" b="1">
                  <a:solidFill>
                    <a:schemeClr val="accent4"/>
                  </a:solidFill>
                  <a:effectLst/>
                </a:rPr>
                <a:t>关联</a:t>
              </a:r>
              <a:endParaRPr lang="zh-CN" altLang="en-US" sz="3600" b="1">
                <a:solidFill>
                  <a:schemeClr val="accent4"/>
                </a:solidFill>
                <a:effectLst/>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randombar(horizontal)">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solidFill>
                  <a:schemeClr val="bg1"/>
                </a:solidFill>
              </a:rPr>
              <a:t>对微前端的一些见解</a:t>
            </a:r>
            <a:endParaRPr lang="zh-CN" altLang="en-US" dirty="0">
              <a:solidFill>
                <a:schemeClr val="bg1"/>
              </a:solidFill>
            </a:endParaRPr>
          </a:p>
        </p:txBody>
      </p:sp>
      <p:sp>
        <p:nvSpPr>
          <p:cNvPr id="7" name="文本框 6"/>
          <p:cNvSpPr txBox="1"/>
          <p:nvPr/>
        </p:nvSpPr>
        <p:spPr>
          <a:xfrm>
            <a:off x="608399" y="2527989"/>
            <a:ext cx="7705726" cy="461665"/>
          </a:xfrm>
          <a:prstGeom prst="rect">
            <a:avLst/>
          </a:prstGeom>
          <a:noFill/>
        </p:spPr>
        <p:txBody>
          <a:bodyPr wrap="square" rtlCol="0">
            <a:spAutoFit/>
          </a:bodyPr>
          <a:lstStyle/>
          <a:p>
            <a:pPr marL="342900" indent="-342900">
              <a:buFont typeface="Wingdings" panose="05000000000000000000" pitchFamily="2" charset="2"/>
              <a:buChar char="l"/>
            </a:pPr>
            <a:r>
              <a:rPr lang="zh-CN" altLang="en-US" sz="2400" dirty="0">
                <a:solidFill>
                  <a:schemeClr val="bg1"/>
                </a:solidFill>
              </a:rPr>
              <a:t>当前的微前端框架局限性太大，只适应于部分场景</a:t>
            </a:r>
            <a:endParaRPr lang="en-US" altLang="zh-CN" sz="2400" dirty="0">
              <a:solidFill>
                <a:schemeClr val="bg1"/>
              </a:solidFill>
            </a:endParaRPr>
          </a:p>
        </p:txBody>
      </p:sp>
      <p:sp>
        <p:nvSpPr>
          <p:cNvPr id="10" name="文本框 9"/>
          <p:cNvSpPr txBox="1"/>
          <p:nvPr/>
        </p:nvSpPr>
        <p:spPr>
          <a:xfrm>
            <a:off x="608399" y="1690162"/>
            <a:ext cx="7705726" cy="460375"/>
          </a:xfrm>
          <a:prstGeom prst="rect">
            <a:avLst/>
          </a:prstGeom>
          <a:noFill/>
        </p:spPr>
        <p:txBody>
          <a:bodyPr wrap="square" rtlCol="0">
            <a:spAutoFit/>
          </a:bodyPr>
          <a:lstStyle/>
          <a:p>
            <a:pPr marL="342900" indent="-342900">
              <a:buFont typeface="Wingdings" panose="05000000000000000000" pitchFamily="2" charset="2"/>
              <a:buChar char="l"/>
            </a:pPr>
            <a:r>
              <a:rPr lang="zh-CN" altLang="en-US" sz="2400" dirty="0">
                <a:solidFill>
                  <a:schemeClr val="bg1"/>
                </a:solidFill>
              </a:rPr>
              <a:t>当前微前端框架对</a:t>
            </a:r>
            <a:r>
              <a:rPr lang="zh-CN" altLang="en-US" sz="2400" dirty="0">
                <a:solidFill>
                  <a:schemeClr val="bg1"/>
                </a:solidFill>
                <a:sym typeface="+mn-ea"/>
              </a:rPr>
              <a:t>微前端</a:t>
            </a:r>
            <a:r>
              <a:rPr lang="zh-CN" altLang="en-US" sz="2400" dirty="0">
                <a:solidFill>
                  <a:schemeClr val="bg1"/>
                </a:solidFill>
              </a:rPr>
              <a:t>思想的运用还不够成熟</a:t>
            </a:r>
            <a:endParaRPr lang="en-US" altLang="zh-CN" sz="2400" dirty="0">
              <a:solidFill>
                <a:srgbClr val="FF0000"/>
              </a:solidFill>
            </a:endParaRPr>
          </a:p>
        </p:txBody>
      </p:sp>
      <p:sp>
        <p:nvSpPr>
          <p:cNvPr id="6" name="文本框 5"/>
          <p:cNvSpPr txBox="1"/>
          <p:nvPr/>
        </p:nvSpPr>
        <p:spPr>
          <a:xfrm>
            <a:off x="608399" y="3365816"/>
            <a:ext cx="7316402" cy="461665"/>
          </a:xfrm>
          <a:prstGeom prst="rect">
            <a:avLst/>
          </a:prstGeom>
          <a:noFill/>
        </p:spPr>
        <p:txBody>
          <a:bodyPr wrap="square" rtlCol="0">
            <a:spAutoFit/>
          </a:bodyPr>
          <a:lstStyle/>
          <a:p>
            <a:pPr marL="342900" indent="-342900">
              <a:buFont typeface="Wingdings" panose="05000000000000000000" pitchFamily="2" charset="2"/>
              <a:buChar char="l"/>
            </a:pPr>
            <a:r>
              <a:rPr lang="zh-CN" altLang="en-US" sz="2400" dirty="0">
                <a:solidFill>
                  <a:schemeClr val="bg1"/>
                </a:solidFill>
              </a:rPr>
              <a:t>微前端思想的运用随处可见</a:t>
            </a:r>
            <a:endParaRPr lang="zh-CN" altLang="en-US" sz="2400" dirty="0">
              <a:solidFill>
                <a:schemeClr val="bg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08330" y="608330"/>
            <a:ext cx="2383155" cy="705485"/>
          </a:xfrm>
        </p:spPr>
        <p:txBody>
          <a:bodyPr/>
          <a:lstStyle/>
          <a:p>
            <a:r>
              <a:rPr lang="en-US" altLang="zh-CN">
                <a:solidFill>
                  <a:schemeClr val="bg1"/>
                </a:solidFill>
                <a:hlinkClick r:id="rId1" action="ppaction://hlinkfile"/>
              </a:rPr>
              <a:t>QianKun</a:t>
            </a:r>
            <a:endParaRPr lang="zh-CN" altLang="en-US" dirty="0">
              <a:solidFill>
                <a:schemeClr val="bg1"/>
              </a:solidFill>
            </a:endParaRPr>
          </a:p>
        </p:txBody>
      </p:sp>
      <p:sp>
        <p:nvSpPr>
          <p:cNvPr id="3" name="内容占位符 2"/>
          <p:cNvSpPr>
            <a:spLocks noGrp="1"/>
          </p:cNvSpPr>
          <p:nvPr>
            <p:ph idx="1"/>
          </p:nvPr>
        </p:nvSpPr>
        <p:spPr/>
        <p:txBody>
          <a:bodyPr/>
          <a:lstStyle/>
          <a:p>
            <a:r>
              <a:rPr lang="zh-CN" altLang="en-US">
                <a:solidFill>
                  <a:schemeClr val="bg1"/>
                </a:solidFill>
              </a:rPr>
              <a:t>基座注册微应用</a:t>
            </a:r>
            <a:endParaRPr lang="en-US" altLang="zh-CN">
              <a:solidFill>
                <a:schemeClr val="bg1"/>
              </a:solidFill>
            </a:endParaRPr>
          </a:p>
          <a:p>
            <a:r>
              <a:rPr lang="en-US" altLang="zh-CN">
                <a:solidFill>
                  <a:schemeClr val="bg1"/>
                </a:solidFill>
              </a:rPr>
              <a:t>url </a:t>
            </a:r>
            <a:r>
              <a:rPr lang="zh-CN" altLang="en-US">
                <a:solidFill>
                  <a:schemeClr val="bg1"/>
                </a:solidFill>
              </a:rPr>
              <a:t>发生变化，自动触发 </a:t>
            </a:r>
            <a:r>
              <a:rPr lang="en-US" altLang="zh-CN">
                <a:solidFill>
                  <a:schemeClr val="bg1"/>
                </a:solidFill>
              </a:rPr>
              <a:t>qiankun </a:t>
            </a:r>
            <a:r>
              <a:rPr lang="zh-CN" altLang="en-US">
                <a:solidFill>
                  <a:schemeClr val="bg1"/>
                </a:solidFill>
              </a:rPr>
              <a:t>的匹配逻辑</a:t>
            </a:r>
            <a:endParaRPr lang="en-US" altLang="zh-CN">
              <a:solidFill>
                <a:schemeClr val="bg1"/>
              </a:solidFill>
            </a:endParaRPr>
          </a:p>
          <a:p>
            <a:r>
              <a:rPr lang="zh-CN" altLang="en-US">
                <a:solidFill>
                  <a:schemeClr val="bg1"/>
                </a:solidFill>
              </a:rPr>
              <a:t>匹配上的微应用就会被插入到指定的 </a:t>
            </a:r>
            <a:r>
              <a:rPr lang="en-US" altLang="zh-CN">
                <a:solidFill>
                  <a:schemeClr val="bg1"/>
                </a:solidFill>
              </a:rPr>
              <a:t>container </a:t>
            </a:r>
            <a:r>
              <a:rPr lang="zh-CN" altLang="en-US">
                <a:solidFill>
                  <a:schemeClr val="bg1"/>
                </a:solidFill>
              </a:rPr>
              <a:t>中，同时依次调用微应用暴露出的生命周期钩子</a:t>
            </a:r>
            <a:endParaRPr lang="en-US" altLang="zh-CN">
              <a:solidFill>
                <a:schemeClr val="bg1"/>
              </a:solidFill>
            </a:endParaRPr>
          </a:p>
          <a:p>
            <a:endParaRPr lang="zh-CN" altLang="en-US" dirty="0">
              <a:solidFill>
                <a:schemeClr val="bg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08400" y="1490400"/>
            <a:ext cx="10969200" cy="3829745"/>
          </a:xfrm>
        </p:spPr>
        <p:txBody>
          <a:bodyPr>
            <a:normAutofit/>
          </a:bodyPr>
          <a:lstStyle/>
          <a:p>
            <a:pPr marL="0" indent="0">
              <a:buNone/>
            </a:pPr>
            <a:r>
              <a:rPr lang="zh-CN" altLang="en-US" sz="2800">
                <a:solidFill>
                  <a:schemeClr val="bg1"/>
                </a:solidFill>
              </a:rPr>
              <a:t>与其说是微前端或者微服务思想随处可见，不如说是微的思想随处可见，不光在编程中，我们的生活、科技也越来越微，比较显著的是在智能家居不断迭代、更新、发展下，我们的生活也越来越细致入微。具体是哪里微，微了什么，微到了什么程度，这个我相信每个人都有自己可以娓娓道来的地方，这次就不再往这方面过多阐述了。</a:t>
            </a:r>
            <a:endParaRPr lang="zh-CN" altLang="en-US" sz="2800" dirty="0">
              <a:solidFill>
                <a:schemeClr val="bg1"/>
              </a:solidFill>
            </a:endParaRPr>
          </a:p>
        </p:txBody>
      </p:sp>
    </p:spTree>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2.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heme/theme1.xml><?xml version="1.0" encoding="utf-8"?>
<a:theme xmlns:a="http://schemas.openxmlformats.org/drawingml/2006/main" name="Office 主题​​">
  <a:themeElements>
    <a:clrScheme name="新版空白演示配色">
      <a:dk1>
        <a:srgbClr val="000000"/>
      </a:dk1>
      <a:lt1>
        <a:srgbClr val="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1525</Words>
  <Application>WPS 演示</Application>
  <PresentationFormat>宽屏</PresentationFormat>
  <Paragraphs>133</Paragraphs>
  <Slides>11</Slides>
  <Notes>4</Notes>
  <HiddenSlides>0</HiddenSlides>
  <MMClips>0</MMClips>
  <ScaleCrop>false</ScaleCrop>
  <HeadingPairs>
    <vt:vector size="6" baseType="variant">
      <vt:variant>
        <vt:lpstr>已用的字体</vt:lpstr>
      </vt:variant>
      <vt:variant>
        <vt:i4>17</vt:i4>
      </vt:variant>
      <vt:variant>
        <vt:lpstr>主题</vt:lpstr>
      </vt:variant>
      <vt:variant>
        <vt:i4>1</vt:i4>
      </vt:variant>
      <vt:variant>
        <vt:lpstr>幻灯片标题</vt:lpstr>
      </vt:variant>
      <vt:variant>
        <vt:i4>11</vt:i4>
      </vt:variant>
    </vt:vector>
  </HeadingPairs>
  <TitlesOfParts>
    <vt:vector size="29" baseType="lpstr">
      <vt:lpstr>Arial</vt:lpstr>
      <vt:lpstr>宋体</vt:lpstr>
      <vt:lpstr>Wingdings</vt:lpstr>
      <vt:lpstr>微软雅黑</vt:lpstr>
      <vt:lpstr>Wingdings</vt:lpstr>
      <vt:lpstr>思源黑体 CN Bold</vt:lpstr>
      <vt:lpstr>黑体</vt:lpstr>
      <vt:lpstr>思源黑体 CN Heavy</vt:lpstr>
      <vt:lpstr>Segoe UI Light 8</vt:lpstr>
      <vt:lpstr>微软雅黑 Light</vt:lpstr>
      <vt:lpstr>等线</vt:lpstr>
      <vt:lpstr>Arial Unicode MS</vt:lpstr>
      <vt:lpstr>-apple-system</vt:lpstr>
      <vt:lpstr>Segoe Print</vt:lpstr>
      <vt:lpstr>Open Sans</vt:lpstr>
      <vt:lpstr>Segoe UI</vt:lpstr>
      <vt:lpstr>Arial Unicode MS</vt:lpstr>
      <vt:lpstr>Office 主题​​</vt:lpstr>
      <vt:lpstr>PowerPoint 演示文稿</vt:lpstr>
      <vt:lpstr>微前端的核心是什么？</vt:lpstr>
      <vt:lpstr>拆什么，为什么要拆？</vt:lpstr>
      <vt:lpstr>怎么拆？</vt:lpstr>
      <vt:lpstr>什么是微前端？</vt:lpstr>
      <vt:lpstr>微前端核心思想</vt:lpstr>
      <vt:lpstr>对微前端的一些见解</vt:lpstr>
      <vt:lpstr>QianKun</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liu xin</dc:creator>
  <cp:lastModifiedBy>TouchFish</cp:lastModifiedBy>
  <cp:revision>212</cp:revision>
  <dcterms:created xsi:type="dcterms:W3CDTF">2019-06-19T02:08:00Z</dcterms:created>
  <dcterms:modified xsi:type="dcterms:W3CDTF">2021-10-20T05:04:37Z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2052-11.1.0.10938</vt:lpwstr>
  </property>
  <property fmtid="{D5CDD505-2E9C-101B-9397-08002B2CF9AE}" pid="3" name="ICV">
    <vt:lpwstr>9F4AED7759024EB0B4FD88BDD37FEF91</vt:lpwstr>
  </property>
</Properties>
</file>